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50" r:id="rId5"/>
    <p:sldMasterId id="2147493563" r:id="rId6"/>
    <p:sldMasterId id="2147493577" r:id="rId7"/>
  </p:sldMasterIdLst>
  <p:notesMasterIdLst>
    <p:notesMasterId r:id="rId158"/>
  </p:notesMasterIdLst>
  <p:handoutMasterIdLst>
    <p:handoutMasterId r:id="rId159"/>
  </p:handoutMasterIdLst>
  <p:sldIdLst>
    <p:sldId id="330" r:id="rId8"/>
    <p:sldId id="540" r:id="rId9"/>
    <p:sldId id="301" r:id="rId10"/>
    <p:sldId id="471" r:id="rId11"/>
    <p:sldId id="479" r:id="rId12"/>
    <p:sldId id="482" r:id="rId13"/>
    <p:sldId id="577" r:id="rId14"/>
    <p:sldId id="578" r:id="rId15"/>
    <p:sldId id="433" r:id="rId16"/>
    <p:sldId id="546" r:id="rId17"/>
    <p:sldId id="547" r:id="rId18"/>
    <p:sldId id="432" r:id="rId19"/>
    <p:sldId id="519" r:id="rId20"/>
    <p:sldId id="400" r:id="rId21"/>
    <p:sldId id="428" r:id="rId22"/>
    <p:sldId id="401" r:id="rId23"/>
    <p:sldId id="402" r:id="rId24"/>
    <p:sldId id="520" r:id="rId25"/>
    <p:sldId id="521" r:id="rId26"/>
    <p:sldId id="522" r:id="rId27"/>
    <p:sldId id="411" r:id="rId28"/>
    <p:sldId id="576" r:id="rId29"/>
    <p:sldId id="550" r:id="rId30"/>
    <p:sldId id="258" r:id="rId31"/>
    <p:sldId id="259" r:id="rId32"/>
    <p:sldId id="260" r:id="rId33"/>
    <p:sldId id="551" r:id="rId34"/>
    <p:sldId id="374" r:id="rId35"/>
    <p:sldId id="552" r:id="rId36"/>
    <p:sldId id="375" r:id="rId37"/>
    <p:sldId id="553" r:id="rId38"/>
    <p:sldId id="466" r:id="rId39"/>
    <p:sldId id="376" r:id="rId40"/>
    <p:sldId id="377" r:id="rId41"/>
    <p:sldId id="378" r:id="rId42"/>
    <p:sldId id="379" r:id="rId43"/>
    <p:sldId id="473" r:id="rId44"/>
    <p:sldId id="383" r:id="rId45"/>
    <p:sldId id="457" r:id="rId46"/>
    <p:sldId id="384" r:id="rId47"/>
    <p:sldId id="385" r:id="rId48"/>
    <p:sldId id="386" r:id="rId49"/>
    <p:sldId id="456" r:id="rId50"/>
    <p:sldId id="389" r:id="rId51"/>
    <p:sldId id="390" r:id="rId52"/>
    <p:sldId id="391" r:id="rId53"/>
    <p:sldId id="554" r:id="rId54"/>
    <p:sldId id="392" r:id="rId55"/>
    <p:sldId id="474" r:id="rId56"/>
    <p:sldId id="393" r:id="rId57"/>
    <p:sldId id="394" r:id="rId58"/>
    <p:sldId id="395" r:id="rId59"/>
    <p:sldId id="460" r:id="rId60"/>
    <p:sldId id="555" r:id="rId61"/>
    <p:sldId id="399" r:id="rId62"/>
    <p:sldId id="556" r:id="rId63"/>
    <p:sldId id="557" r:id="rId64"/>
    <p:sldId id="397" r:id="rId65"/>
    <p:sldId id="558" r:id="rId66"/>
    <p:sldId id="475" r:id="rId67"/>
    <p:sldId id="464" r:id="rId68"/>
    <p:sldId id="559" r:id="rId69"/>
    <p:sldId id="403" r:id="rId70"/>
    <p:sldId id="461" r:id="rId71"/>
    <p:sldId id="404" r:id="rId72"/>
    <p:sldId id="462" r:id="rId73"/>
    <p:sldId id="405" r:id="rId74"/>
    <p:sldId id="560" r:id="rId75"/>
    <p:sldId id="406" r:id="rId76"/>
    <p:sldId id="476" r:id="rId77"/>
    <p:sldId id="477" r:id="rId78"/>
    <p:sldId id="561" r:id="rId79"/>
    <p:sldId id="562" r:id="rId80"/>
    <p:sldId id="418" r:id="rId81"/>
    <p:sldId id="563" r:id="rId82"/>
    <p:sldId id="564" r:id="rId83"/>
    <p:sldId id="565" r:id="rId84"/>
    <p:sldId id="566" r:id="rId85"/>
    <p:sldId id="470" r:id="rId86"/>
    <p:sldId id="438" r:id="rId87"/>
    <p:sldId id="567" r:id="rId88"/>
    <p:sldId id="409" r:id="rId89"/>
    <p:sldId id="410" r:id="rId90"/>
    <p:sldId id="463" r:id="rId91"/>
    <p:sldId id="568" r:id="rId92"/>
    <p:sldId id="444" r:id="rId93"/>
    <p:sldId id="583" r:id="rId94"/>
    <p:sldId id="579" r:id="rId95"/>
    <p:sldId id="256" r:id="rId96"/>
    <p:sldId id="257" r:id="rId97"/>
    <p:sldId id="580" r:id="rId98"/>
    <p:sldId id="581" r:id="rId99"/>
    <p:sldId id="335" r:id="rId100"/>
    <p:sldId id="262" r:id="rId101"/>
    <p:sldId id="354" r:id="rId102"/>
    <p:sldId id="348" r:id="rId103"/>
    <p:sldId id="263" r:id="rId104"/>
    <p:sldId id="268" r:id="rId105"/>
    <p:sldId id="350" r:id="rId106"/>
    <p:sldId id="270" r:id="rId107"/>
    <p:sldId id="271" r:id="rId108"/>
    <p:sldId id="272" r:id="rId109"/>
    <p:sldId id="362" r:id="rId110"/>
    <p:sldId id="275" r:id="rId111"/>
    <p:sldId id="277" r:id="rId112"/>
    <p:sldId id="276" r:id="rId113"/>
    <p:sldId id="364" r:id="rId114"/>
    <p:sldId id="278" r:id="rId115"/>
    <p:sldId id="334" r:id="rId116"/>
    <p:sldId id="344" r:id="rId117"/>
    <p:sldId id="279" r:id="rId118"/>
    <p:sldId id="284" r:id="rId119"/>
    <p:sldId id="285" r:id="rId120"/>
    <p:sldId id="286" r:id="rId121"/>
    <p:sldId id="290" r:id="rId122"/>
    <p:sldId id="287" r:id="rId123"/>
    <p:sldId id="264" r:id="rId124"/>
    <p:sldId id="365" r:id="rId125"/>
    <p:sldId id="289" r:id="rId126"/>
    <p:sldId id="291" r:id="rId127"/>
    <p:sldId id="293" r:id="rId128"/>
    <p:sldId id="292" r:id="rId129"/>
    <p:sldId id="294" r:id="rId130"/>
    <p:sldId id="295" r:id="rId131"/>
    <p:sldId id="336" r:id="rId132"/>
    <p:sldId id="296" r:id="rId133"/>
    <p:sldId id="297" r:id="rId134"/>
    <p:sldId id="298" r:id="rId135"/>
    <p:sldId id="299" r:id="rId136"/>
    <p:sldId id="355" r:id="rId137"/>
    <p:sldId id="582" r:id="rId138"/>
    <p:sldId id="302" r:id="rId139"/>
    <p:sldId id="366" r:id="rId140"/>
    <p:sldId id="367" r:id="rId141"/>
    <p:sldId id="356" r:id="rId142"/>
    <p:sldId id="353" r:id="rId143"/>
    <p:sldId id="352" r:id="rId144"/>
    <p:sldId id="337" r:id="rId145"/>
    <p:sldId id="305" r:id="rId146"/>
    <p:sldId id="338" r:id="rId147"/>
    <p:sldId id="306" r:id="rId148"/>
    <p:sldId id="339" r:id="rId149"/>
    <p:sldId id="340" r:id="rId150"/>
    <p:sldId id="357" r:id="rId151"/>
    <p:sldId id="358" r:id="rId152"/>
    <p:sldId id="341" r:id="rId153"/>
    <p:sldId id="359" r:id="rId154"/>
    <p:sldId id="360" r:id="rId155"/>
    <p:sldId id="361" r:id="rId156"/>
    <p:sldId id="363" r:id="rId157"/>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718"/>
    <p:restoredTop sz="94643"/>
  </p:normalViewPr>
  <p:slideViewPr>
    <p:cSldViewPr snapToObjects="1">
      <p:cViewPr varScale="1">
        <p:scale>
          <a:sx n="148" d="100"/>
          <a:sy n="148" d="100"/>
        </p:scale>
        <p:origin x="192" y="368"/>
      </p:cViewPr>
      <p:guideLst>
        <p:guide orient="horz" pos="1620"/>
        <p:guide pos="2880"/>
      </p:guideLst>
    </p:cSldViewPr>
  </p:slideViewPr>
  <p:notesTextViewPr>
    <p:cViewPr>
      <p:scale>
        <a:sx n="100" d="100"/>
        <a:sy n="100" d="100"/>
      </p:scale>
      <p:origin x="0" y="0"/>
    </p:cViewPr>
  </p:notesTextViewPr>
  <p:sorterViewPr>
    <p:cViewPr>
      <p:scale>
        <a:sx n="114" d="100"/>
        <a:sy n="114"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handoutMaster" Target="handoutMasters/handoutMaster1.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2.xml"/><Relationship Id="rId95" Type="http://schemas.openxmlformats.org/officeDocument/2006/relationships/slide" Target="slides/slide88.xml"/><Relationship Id="rId160" Type="http://schemas.openxmlformats.org/officeDocument/2006/relationships/presProps" Target="presProps.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slide" Target="slides/slide149.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3/29/20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3/29/20</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blogs.oracle.com/dbstorage/compressing-your-indexes:-index-key-compression-part-1"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E9F4B7C5-0009-44A3-9C34-F89E21314BB6}"/>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9C761C1-0603-43F2-817B-856A5D26136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3" name="Rectangle 2">
            <a:extLst>
              <a:ext uri="{FF2B5EF4-FFF2-40B4-BE49-F238E27FC236}">
                <a16:creationId xmlns:a16="http://schemas.microsoft.com/office/drawing/2014/main" id="{2C2A62F5-6C8A-43F9-966E-0FC939915BF0}"/>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72A04179-B34A-4DAE-91D1-2A13149B8A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7937691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36A39A31-1CC5-4EEF-B14A-A3A6474251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8DAD197-26E9-4498-9B31-5B905F4B37D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7827" name="Rectangle 2">
            <a:extLst>
              <a:ext uri="{FF2B5EF4-FFF2-40B4-BE49-F238E27FC236}">
                <a16:creationId xmlns:a16="http://schemas.microsoft.com/office/drawing/2014/main" id="{16C85EC2-1C14-4D55-8F48-98B0119F3038}"/>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B5456B7D-F458-49BC-BEE4-37E1A290D2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6904457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E2B0230E-BEFC-41CE-A486-77D294D177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71C98CC-71ED-4C18-9105-63AFDC2E952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9875" name="Rectangle 2">
            <a:extLst>
              <a:ext uri="{FF2B5EF4-FFF2-40B4-BE49-F238E27FC236}">
                <a16:creationId xmlns:a16="http://schemas.microsoft.com/office/drawing/2014/main" id="{2E1AC8FC-7F54-4A19-9F22-F3C3BC31A7F7}"/>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7A796A79-55B5-4143-923C-B07D089138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6380998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50F19A0C-FBFC-4C79-A811-E80C0E4F5F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96EC564-EE84-4871-A23A-FD88EFA5ED28}"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1923" name="Rectangle 2">
            <a:extLst>
              <a:ext uri="{FF2B5EF4-FFF2-40B4-BE49-F238E27FC236}">
                <a16:creationId xmlns:a16="http://schemas.microsoft.com/office/drawing/2014/main" id="{506FBE16-B02E-423E-9C2C-71B5C960A20B}"/>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56309900-9CF6-4CFD-9B33-E31B7F9ED8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6609353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E70BF573-6002-434F-A566-42B8E6440C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D9B1DA8-1186-447B-B22B-1367974E912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3971" name="Rectangle 2">
            <a:extLst>
              <a:ext uri="{FF2B5EF4-FFF2-40B4-BE49-F238E27FC236}">
                <a16:creationId xmlns:a16="http://schemas.microsoft.com/office/drawing/2014/main" id="{FBE3CDFB-CD8F-478A-8EC1-8D3DCC6A3818}"/>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865815F9-10A0-4280-8ED5-97E491BD0C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7205203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C6A4245A-8ADB-4BFE-B4F4-6D18B81D74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B8E5D01-CD6B-41FD-BA6C-A659A5249DB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6019" name="Rectangle 2">
            <a:extLst>
              <a:ext uri="{FF2B5EF4-FFF2-40B4-BE49-F238E27FC236}">
                <a16:creationId xmlns:a16="http://schemas.microsoft.com/office/drawing/2014/main" id="{FF8507F1-E132-4067-B6FF-099BA76E728A}"/>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5C34C685-9185-4A3E-90A3-CAC4AF3C53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93665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D06FC9D1-2B29-4318-9DE5-2580D98ECC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A06D649-6B81-4475-8D4D-CAACF74D464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8067" name="Rectangle 2">
            <a:extLst>
              <a:ext uri="{FF2B5EF4-FFF2-40B4-BE49-F238E27FC236}">
                <a16:creationId xmlns:a16="http://schemas.microsoft.com/office/drawing/2014/main" id="{650A1E83-E92B-4677-B68A-745A6E514F46}"/>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23188A57-90AF-4DB9-B105-B826374ADB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6112636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C0FE7339-DC65-49D2-A655-B3EDFE070B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877F1E5-9A6B-46E3-9126-D4752AF9E70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0115" name="Rectangle 2">
            <a:extLst>
              <a:ext uri="{FF2B5EF4-FFF2-40B4-BE49-F238E27FC236}">
                <a16:creationId xmlns:a16="http://schemas.microsoft.com/office/drawing/2014/main" id="{F888EA74-F32C-4E49-A95D-3091B2086665}"/>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AD886AE4-BDE3-40CF-A981-1D1FE4BAAB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17727771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86EA7C32-3CD6-4A7B-8313-39AF8B8470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17758C1-1925-4887-847D-E1170C9BEA4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2163" name="Rectangle 2">
            <a:extLst>
              <a:ext uri="{FF2B5EF4-FFF2-40B4-BE49-F238E27FC236}">
                <a16:creationId xmlns:a16="http://schemas.microsoft.com/office/drawing/2014/main" id="{E3526EB3-5356-43D9-9E8E-C62C6257E803}"/>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71B7110A-8059-4AF8-9431-3AF6F8F336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447810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BBD4E9BF-7BF8-481C-AC1B-ED96DA5F2E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F117447-F4AE-4284-AB6D-22447812941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4211" name="Rectangle 2">
            <a:extLst>
              <a:ext uri="{FF2B5EF4-FFF2-40B4-BE49-F238E27FC236}">
                <a16:creationId xmlns:a16="http://schemas.microsoft.com/office/drawing/2014/main" id="{43E7147C-D594-433C-A5E1-A0B3D7B64A9F}"/>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60835B37-D988-43B6-8D91-28C307462B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15267607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A14D627B-8583-4FCC-8823-103F47D7D07A}"/>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3E663E3-952B-4846-8441-493A61D6A66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6259" name="Rectangle 2">
            <a:extLst>
              <a:ext uri="{FF2B5EF4-FFF2-40B4-BE49-F238E27FC236}">
                <a16:creationId xmlns:a16="http://schemas.microsoft.com/office/drawing/2014/main" id="{E6B91A8E-8D5B-4723-943B-0641B2205B67}"/>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6D29102D-C5AC-4F22-9F01-526D62221B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067005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1476C29-A15C-45ED-A95C-0D080628A3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240400B-AB3D-41AE-9838-68E1A79D3FE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1" name="Rectangle 2">
            <a:extLst>
              <a:ext uri="{FF2B5EF4-FFF2-40B4-BE49-F238E27FC236}">
                <a16:creationId xmlns:a16="http://schemas.microsoft.com/office/drawing/2014/main" id="{BBA479FF-3AC6-4444-A4A9-094F2A5D5DF1}"/>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5D612050-7FD2-4429-9725-90CF647625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6645551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A6E795B8-7014-4067-A4F8-1D3A5D89DB0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C849EC-2575-4203-B63F-83C54A65991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9331" name="Rectangle 2">
            <a:extLst>
              <a:ext uri="{FF2B5EF4-FFF2-40B4-BE49-F238E27FC236}">
                <a16:creationId xmlns:a16="http://schemas.microsoft.com/office/drawing/2014/main" id="{BF37AB42-B0E0-4066-B39F-ADC5FA379EAB}"/>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044F4149-1659-41EA-90C8-F97B653136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75527293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F794B59E-23F9-4AF1-87EC-4AAEF380C6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FBD636F-715A-4B25-A681-97DEEED8DD2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1379" name="Rectangle 2">
            <a:extLst>
              <a:ext uri="{FF2B5EF4-FFF2-40B4-BE49-F238E27FC236}">
                <a16:creationId xmlns:a16="http://schemas.microsoft.com/office/drawing/2014/main" id="{1F8D85A2-D5DE-4B5C-842A-4ED3B9385DD0}"/>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ADE88C13-5FDC-4080-B024-79E0712BC6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68808470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9C31A9A-21DA-4EBE-B19A-8621513DC4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EED8CD4-9F16-4E96-8301-190BFE22429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4E27E3FF-FE69-461B-A41B-ED037C499465}"/>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396EEB19-736D-49D7-907E-7285BCB7CA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35280448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411A0C94-7116-4D9F-B032-0B7D5CAEFD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A087AEF-BCD3-4E14-90AC-36F21F61B7C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A1EACEC-D3BA-440B-B162-960DEBF63F41}"/>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65FC041A-1CDA-4E0D-899C-36B41A2D1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5593396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EB4A74A6-6BAE-48D5-887A-08ECE2B9DE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2CF5737-26BD-43D3-AD5F-CA57BF00685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7523" name="Rectangle 2">
            <a:extLst>
              <a:ext uri="{FF2B5EF4-FFF2-40B4-BE49-F238E27FC236}">
                <a16:creationId xmlns:a16="http://schemas.microsoft.com/office/drawing/2014/main" id="{1A2D4F9E-523D-4D83-9CCA-0A0A3EDC3C9F}"/>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4C17232C-71C3-4C8F-94CC-B46F85BCC0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1922205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9537D33B-516E-4E1D-8155-1BB8818AF6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C4ADFA-7B9A-45C2-ACE0-D65735EC089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DD97AD53-BD51-4766-B4CC-07042C973C96}"/>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1F53E999-D5D9-4EE0-BF00-9FF2703BFF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93151599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42110E80-B291-467E-B6C9-4151025D1D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694927-76E6-4EA2-BC0D-83CC70E039B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1619" name="Rectangle 2">
            <a:extLst>
              <a:ext uri="{FF2B5EF4-FFF2-40B4-BE49-F238E27FC236}">
                <a16:creationId xmlns:a16="http://schemas.microsoft.com/office/drawing/2014/main" id="{263D960F-547C-4311-9DFB-F0B9B7184DE1}"/>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B4D7C663-09D8-4E58-BD41-5E440BEEA8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19659242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0BD00E35-2581-4360-932D-5853D79569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0F3113D-CFEA-49FB-89AC-A0F42740146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09D6BDB9-42C5-4D74-8C9B-2BB1DD909766}"/>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DE81651-BE6A-402F-AC40-628067C7B3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690166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87244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97A0F60-CAAE-44B0-BFC7-D2B5A2AD8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E887AF91-D497-4A2A-9CF7-83341342ED4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5" name="Rectangle 2">
            <a:extLst>
              <a:ext uri="{FF2B5EF4-FFF2-40B4-BE49-F238E27FC236}">
                <a16:creationId xmlns:a16="http://schemas.microsoft.com/office/drawing/2014/main" id="{D5DFFDEC-6CD5-4870-B34B-50D2844EE412}"/>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9FD080F3-D25F-4C23-81CF-DA77256DD1A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46959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F5A7988B-18A6-4E89-B7A3-02CD5A8BA5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CD13F24-5BFF-454F-A8F8-2726B16156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3A39C31-73EB-4715-B4B8-68D4B837F1C6}"/>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385F3768-7479-497E-B124-A7E26764883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7632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9CFB7107-1C42-472A-9833-6940DF3869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A762164-D93F-4E35-B0AE-B1934AD126B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91" name="Rectangle 2">
            <a:extLst>
              <a:ext uri="{FF2B5EF4-FFF2-40B4-BE49-F238E27FC236}">
                <a16:creationId xmlns:a16="http://schemas.microsoft.com/office/drawing/2014/main" id="{11D1397A-8E5F-4649-BED7-5E5A8D0FC2A9}"/>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7F5DD1DF-B9FD-494B-A0D4-6579635A7432}"/>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10374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7682520-0B29-4E2C-B8EF-EF500DD163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D4282C8-423F-4181-AE0E-76D77C441D4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B3871E10-70A6-45E0-910F-25235378732A}"/>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5941599-5110-4A37-8FEC-F97D85E0935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42958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879A709-AA35-4A6D-9BE7-88A1C74F4B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D36EA57-3AEE-45DA-8B41-1ABDFD32296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BBA83F35-444C-4933-A1C1-4CC1BA88256A}"/>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3691D86C-4522-4521-AEF2-79F8224DB48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55823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CC37B962-6721-4CB2-BF2F-A4994C84C2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B49C02-3301-417A-946C-48DBBC639D3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58B57A18-7C07-4567-AFE0-C16DB8E58A81}"/>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6A712ECB-F40C-4324-82FD-AB0F331C22D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6976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D3682090-4C7F-4BBF-B210-69B6532E81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6B3E72A-CBD0-4A8B-906B-5F408CB939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0483" name="Rectangle 2">
            <a:extLst>
              <a:ext uri="{FF2B5EF4-FFF2-40B4-BE49-F238E27FC236}">
                <a16:creationId xmlns:a16="http://schemas.microsoft.com/office/drawing/2014/main" id="{CC675BEA-E819-45DB-9D5B-FCC7D29962ED}"/>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E6245AE6-F975-4CB6-A6FD-9F8E48BBA4F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11647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393404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94C62E2-AFD2-4FBB-8598-15205348FB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EC6A394-E874-4EE6-A573-E94510DFC5D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7CFC8D8E-E673-4821-A709-6157065E4CDA}"/>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AC43F747-DB06-4B73-9E6F-9FE6A13AC2B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12984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849C3F0A-D3BE-431D-8731-738A67BF79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2EC7B4E-2CDE-43FC-862B-874E947E3B5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BCF0DBB6-F167-40B1-BD30-66A89FB25342}"/>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5648EE5-B87E-4EDB-BA16-A97C7157303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4997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4086FC41-E2AE-4EAC-9688-53E3C9140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EE25011-1670-4CE3-BA67-0AA254803E9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06BB9046-C372-4B9F-A730-72AEAB6F4A4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1BEC3E14-3FBD-489B-9D20-6FF1575AC57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816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05414BF-A812-43BB-9D8F-B7D74E967B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E3E7743-31B1-4691-9E91-5BA74FD0DB5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1CA2EACE-7817-405D-8E26-786659F87C12}"/>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E5A893CB-7BEF-4C84-ABB4-CD6B7DADDA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05566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69145523-6817-433F-88BD-678AA35B32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1B770F2-308C-4A9B-A23B-435D5915A23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6D06FA43-FDA7-4E8F-B43E-9AF6CC94E475}"/>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70DDF17D-ADEA-4E9A-8EF4-876D073C238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910444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87638FD7-C90F-4071-A7EF-2DB2E11D1A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F089E59-5288-4760-A9A0-62E5B0DA78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2771" name="Rectangle 2">
            <a:extLst>
              <a:ext uri="{FF2B5EF4-FFF2-40B4-BE49-F238E27FC236}">
                <a16:creationId xmlns:a16="http://schemas.microsoft.com/office/drawing/2014/main" id="{4B5762A4-1CBF-4ACA-894E-C405911D454D}"/>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7930EC58-BDEE-4554-BC64-E193B9C5138D}"/>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9221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26E82F3B-31B3-4FE7-B569-08C987FD01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4205355E-C95C-4955-9542-AA99986381A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9" name="Rectangle 2">
            <a:extLst>
              <a:ext uri="{FF2B5EF4-FFF2-40B4-BE49-F238E27FC236}">
                <a16:creationId xmlns:a16="http://schemas.microsoft.com/office/drawing/2014/main" id="{85800415-5BE2-4338-B010-B68BD2AAC345}"/>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200A8043-F678-4A90-AA22-1BB70F9D0FB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76912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89A2C9D5-37F8-46BF-A4B2-B8B3BEA4B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25E3FF6-A043-4717-ACA2-A42D20435F2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8E26EBCF-CCF9-49D6-9BC9-0B42E960DB4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20239E20-9258-406C-ABA4-4100B448CB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75856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1DBA71E5-18EF-43E7-93DD-CA6F880BF7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33DC68A-4FDB-4EB8-B0A0-36C89B51C9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1987" name="Rectangle 2">
            <a:extLst>
              <a:ext uri="{FF2B5EF4-FFF2-40B4-BE49-F238E27FC236}">
                <a16:creationId xmlns:a16="http://schemas.microsoft.com/office/drawing/2014/main" id="{0EFA33CB-C944-4E9D-B3A5-D032771D16B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C2307F3D-2E4B-472D-8C41-D1FFB210716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04162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3D93A8BB-72D5-40E9-B777-4CC9355B40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0FDFC39-5922-4703-9593-C8F57791941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4035" name="Rectangle 2">
            <a:extLst>
              <a:ext uri="{FF2B5EF4-FFF2-40B4-BE49-F238E27FC236}">
                <a16:creationId xmlns:a16="http://schemas.microsoft.com/office/drawing/2014/main" id="{C8CCF976-4F51-4193-AF19-DEA748741E65}"/>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F6FF947C-4F92-49A0-8338-0BEA886FAC0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75820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3</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68D50FF3-548E-49DD-BF1B-5A9FCEB953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C993EA4-DB1C-4EB9-9D70-9176870586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6083" name="Rectangle 2">
            <a:extLst>
              <a:ext uri="{FF2B5EF4-FFF2-40B4-BE49-F238E27FC236}">
                <a16:creationId xmlns:a16="http://schemas.microsoft.com/office/drawing/2014/main" id="{20225422-21CC-4388-95E7-E7F6FAD9A3D9}"/>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550AD905-B675-4756-A7AC-ED64B5BA4CC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2712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976FFAED-2FF8-4D66-B01E-6292648A66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666C75-7846-4C8C-B05F-FF2B1C433BE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9CAF5A83-C0E8-4D27-B0D7-392C31305720}"/>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624F80F9-AD06-4E60-A7ED-149E7D0CD05C}"/>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741156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706DAE9B-72C6-4AB5-AA81-FA49D8E229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CC47F2-2D23-40BE-ADC6-8BAB13C1490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7B075ECB-C588-48CB-B818-C27F2601E60A}"/>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FC78AF38-A0FE-4A09-B2EA-FB2B302F2555}"/>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29244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0CAAB1F8-3C5C-4084-A416-14E9E398E9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0C4551E-79EF-4EB9-AD43-3F871E5412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369A3B3B-201F-46B2-893A-1D73404CC3E5}"/>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6E7B5ED3-04B5-4709-AF58-E2F75988636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48649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373D0620-18CE-4EEB-A483-FFFC64065D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7FAE17A-5850-47AF-BD6B-4A77A4F66E3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7347" name="Rectangle 2">
            <a:extLst>
              <a:ext uri="{FF2B5EF4-FFF2-40B4-BE49-F238E27FC236}">
                <a16:creationId xmlns:a16="http://schemas.microsoft.com/office/drawing/2014/main" id="{48144288-3E3C-4038-A8FA-43B30A32AE14}"/>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F3DFC066-7CD4-4D10-9316-DA4551483582}"/>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12911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FE72A0C0-9D16-4634-931D-4AD6D20FCE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2548EB7-031F-4272-92F5-040B035B7FE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a:extLst>
              <a:ext uri="{FF2B5EF4-FFF2-40B4-BE49-F238E27FC236}">
                <a16:creationId xmlns:a16="http://schemas.microsoft.com/office/drawing/2014/main" id="{A4DEAFBB-2AE6-4997-9687-F5319EE462B4}"/>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DA1C9B7B-4954-4D5E-A074-28106B1F48E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095526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435C9500-8870-48AB-A892-FABBAC0E64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8668EFA-2A36-4BA4-8C6A-A22A5F4C684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36CB7810-C4D8-4500-887F-593BB66BEB13}"/>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E4FD67AC-AE93-4534-8FCF-300F36E2D8F4}"/>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038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4ED77D39-C4CF-42B1-B7BC-62CF52564C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9FDF64C-DC3E-4F2B-8DB0-0516B4714C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a:extLst>
              <a:ext uri="{FF2B5EF4-FFF2-40B4-BE49-F238E27FC236}">
                <a16:creationId xmlns:a16="http://schemas.microsoft.com/office/drawing/2014/main" id="{BC632CD1-158A-493F-AF7B-4891B758C850}"/>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4E64ACB8-363D-46E8-A50B-4C95ED8F0EA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03061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8D44F4CC-759D-40DB-AE6E-F4B7580A1B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E3B433C4-8C6D-4550-9B55-7CB9502FDA2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6563" name="Rectangle 2">
            <a:extLst>
              <a:ext uri="{FF2B5EF4-FFF2-40B4-BE49-F238E27FC236}">
                <a16:creationId xmlns:a16="http://schemas.microsoft.com/office/drawing/2014/main" id="{25DCC2B8-3380-45BC-846B-5D74265D5F5C}"/>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D70E39F4-F62D-4B49-8B23-A17F440862BA}"/>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671923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525EFA79-6B40-4BAE-B465-FC627633F7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D6E6AB2-C815-41CC-805B-FD057B97D4D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8611" name="Rectangle 2">
            <a:extLst>
              <a:ext uri="{FF2B5EF4-FFF2-40B4-BE49-F238E27FC236}">
                <a16:creationId xmlns:a16="http://schemas.microsoft.com/office/drawing/2014/main" id="{47E3AA64-1A35-415F-B004-A48FD2B00BF3}"/>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4D541752-A539-4B8E-81F4-0B6B3976FD0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08824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4</a:t>
            </a:fld>
            <a:endParaRPr lang="en-US" altLang="en-US"/>
          </a:p>
        </p:txBody>
      </p:sp>
    </p:spTree>
    <p:extLst>
      <p:ext uri="{BB962C8B-B14F-4D97-AF65-F5344CB8AC3E}">
        <p14:creationId xmlns:p14="http://schemas.microsoft.com/office/powerpoint/2010/main" val="21374223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DDBA4B5E-E521-489C-981D-4650B86DDD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AA8164C-E56D-453B-8BF0-F91DB4DDE41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0659" name="Rectangle 2">
            <a:extLst>
              <a:ext uri="{FF2B5EF4-FFF2-40B4-BE49-F238E27FC236}">
                <a16:creationId xmlns:a16="http://schemas.microsoft.com/office/drawing/2014/main" id="{AAD55101-E206-4D39-AEBA-2F57F10F0331}"/>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B86B736B-70D5-4868-BF05-18C87C317BB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852848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15017605-FDBE-4B46-A5B0-72CDB0CBAC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35E13A8B-1D51-4621-9E0E-B95B3008146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2707" name="Rectangle 2">
            <a:extLst>
              <a:ext uri="{FF2B5EF4-FFF2-40B4-BE49-F238E27FC236}">
                <a16:creationId xmlns:a16="http://schemas.microsoft.com/office/drawing/2014/main" id="{53446CE3-7C83-40D6-AB55-C1D99AE74579}"/>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CBA71277-192D-417C-A3A5-329F395CDAE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858918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B558C610-88D3-4504-B5AF-9FABE55A81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1712E8D-A9B1-4AED-8842-7A8211E2CD8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5" name="Rectangle 2">
            <a:extLst>
              <a:ext uri="{FF2B5EF4-FFF2-40B4-BE49-F238E27FC236}">
                <a16:creationId xmlns:a16="http://schemas.microsoft.com/office/drawing/2014/main" id="{71746E2E-0D20-42D1-8310-E28C6FD505AA}"/>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FD18663B-7759-40DD-A3E6-23CBF1E594B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31700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B4337770-7844-4A04-83EA-35523F5634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33F081B9-7F72-419C-A546-4D65D98C6F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3" name="Rectangle 2">
            <a:extLst>
              <a:ext uri="{FF2B5EF4-FFF2-40B4-BE49-F238E27FC236}">
                <a16:creationId xmlns:a16="http://schemas.microsoft.com/office/drawing/2014/main" id="{D853E449-0813-43CB-BEC0-AF0E683C35CC}"/>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32E0DD41-D9FE-4417-B62C-673DF5F63F6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687534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DD3C0E97-452C-487F-AF1E-2E66B472B920}"/>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33" tIns="46967" rIns="93933" bIns="46967"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7946EDC-FA4E-4215-A1CA-23FE0BF9B06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07333D96-9AC0-4079-88ED-43D75263FFA0}"/>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B00B03B5-F5F8-4980-8324-22A10213D34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332303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F2521F39-8E8C-4231-AE56-7CC7368F8A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166CC6A-D7F8-4FC1-AE4A-34B30201E9C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F08163B5-2A72-4445-89C6-6B3810EE02E3}"/>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31FA53B-7A9B-429A-8F1F-8663E9A5938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87754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A4F6718A-909C-43DD-B7BA-BAAEBC8B4B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48FDF21-D105-4B87-9279-FCE45DD57D1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7" name="Rectangle 2">
            <a:extLst>
              <a:ext uri="{FF2B5EF4-FFF2-40B4-BE49-F238E27FC236}">
                <a16:creationId xmlns:a16="http://schemas.microsoft.com/office/drawing/2014/main" id="{793B07E5-AD8E-4B5F-85FA-E147EBD6187D}"/>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B552E5FA-AB31-4F5E-84F2-0C6CE157B54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190644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06C052F9-20D6-43DD-AB9C-CAF599A60AC1}"/>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33" tIns="46967" rIns="93933" bIns="46967"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E1FF5AD-5CB1-4E7B-98A0-95B41459EA8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5" name="Rectangle 2">
            <a:extLst>
              <a:ext uri="{FF2B5EF4-FFF2-40B4-BE49-F238E27FC236}">
                <a16:creationId xmlns:a16="http://schemas.microsoft.com/office/drawing/2014/main" id="{27875C20-7615-45E5-B268-B2C1DF928376}"/>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0909B40E-5D7C-4E79-A645-879ECEBA2FB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680576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23F42997-C7B2-4A11-8D56-D64E82765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A359A90-A8B8-4F81-831A-3BCF90C6284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3" name="Rectangle 2">
            <a:extLst>
              <a:ext uri="{FF2B5EF4-FFF2-40B4-BE49-F238E27FC236}">
                <a16:creationId xmlns:a16="http://schemas.microsoft.com/office/drawing/2014/main" id="{323C353F-E845-4930-8E04-7049E6D31C5A}"/>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761ECED8-F4EF-4111-B87C-934BF9E834E4}"/>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base" latinLnBrk="0" hangingPunct="1">
              <a:lnSpc>
                <a:spcPct val="100000"/>
              </a:lnSpc>
              <a:spcBef>
                <a:spcPct val="30000"/>
              </a:spcBef>
              <a:spcAft>
                <a:spcPct val="0"/>
              </a:spcAft>
              <a:buClrTx/>
              <a:buSzTx/>
              <a:buFontTx/>
              <a:buNone/>
              <a:tabLst/>
              <a:defRPr/>
            </a:pPr>
            <a:r>
              <a:rPr lang="en-US" u="none" dirty="0">
                <a:hlinkClick r:id="rId3"/>
              </a:rPr>
              <a:t>Key </a:t>
            </a:r>
            <a:r>
              <a:rPr lang="en-US" u="none">
                <a:hlinkClick r:id="rId3"/>
              </a:rPr>
              <a:t>compression: </a:t>
            </a:r>
            <a:r>
              <a:rPr lang="en-US">
                <a:hlinkClick r:id="rId3"/>
              </a:rPr>
              <a:t>https</a:t>
            </a:r>
            <a:r>
              <a:rPr lang="en-US" dirty="0">
                <a:hlinkClick r:id="rId3"/>
              </a:rPr>
              <a:t>://blogs.oracle.com/dbstorage/compressing-your-indexes:-index-key-compression-part-1</a:t>
            </a:r>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4461124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4F6E02B4-FEBB-4677-90E6-EEA8EFB817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EC8FF7E-76D9-4C86-97F5-34ED9D16B54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5" name="Rectangle 2">
            <a:extLst>
              <a:ext uri="{FF2B5EF4-FFF2-40B4-BE49-F238E27FC236}">
                <a16:creationId xmlns:a16="http://schemas.microsoft.com/office/drawing/2014/main" id="{2B5FBC03-FF2A-40FE-837B-A50CB360FE00}"/>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FE6F0AC2-D159-40A6-BF2F-38107750335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06276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5</a:t>
            </a:fld>
            <a:endParaRPr lang="en-US" altLang="en-US"/>
          </a:p>
        </p:txBody>
      </p:sp>
    </p:spTree>
    <p:extLst>
      <p:ext uri="{BB962C8B-B14F-4D97-AF65-F5344CB8AC3E}">
        <p14:creationId xmlns:p14="http://schemas.microsoft.com/office/powerpoint/2010/main" val="7748477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88BE9332-730C-4FD9-BFB5-D6C420F4BE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45473FF8-80CA-4070-986D-4E58807A639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2163" name="Rectangle 2">
            <a:extLst>
              <a:ext uri="{FF2B5EF4-FFF2-40B4-BE49-F238E27FC236}">
                <a16:creationId xmlns:a16="http://schemas.microsoft.com/office/drawing/2014/main" id="{7B86C939-0C4A-4142-A475-155827AA1721}"/>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62FE7FF8-2BA0-4331-9004-C859D03D890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034536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B83D08ED-0EA7-4108-B0A7-C2ADB06175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B751FF-3195-43B6-8E87-B76E2297E6E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4211" name="Rectangle 2">
            <a:extLst>
              <a:ext uri="{FF2B5EF4-FFF2-40B4-BE49-F238E27FC236}">
                <a16:creationId xmlns:a16="http://schemas.microsoft.com/office/drawing/2014/main" id="{9D628FF2-38BC-476A-A0BE-379815531F7F}"/>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9E66156D-6842-4190-9FCA-9766AB06513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3804226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EA2DE12-3966-42F4-825C-304D4A5968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C85D329-9067-4A68-83D9-F2B6AA710B5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FAF448C-72F2-46A5-8C6E-66D2A5F53CAC}"/>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9715321E-645F-46AB-9996-6CBC59F5736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830371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033F2F0B-3D32-4F7E-9E17-2E8B00BE4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5F08DC1-4A5C-4322-A9F0-9E8F56CF9C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9" name="Rectangle 2">
            <a:extLst>
              <a:ext uri="{FF2B5EF4-FFF2-40B4-BE49-F238E27FC236}">
                <a16:creationId xmlns:a16="http://schemas.microsoft.com/office/drawing/2014/main" id="{160667B7-80E8-4E66-977F-5026ED531D63}"/>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829FD5EA-03DA-4211-82DF-DA79B7ED814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587378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0482B077-D458-4FAC-995C-47505007E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3F4EA6E-0710-4E84-95DF-D2F7F14407F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BF76E0DE-7A3D-4C30-9200-FDB79EFF1CE1}"/>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AE32D91-65FE-4C77-B074-192065936B0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38153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4B96CA27-CBE5-4166-9BF4-36E362E542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A3C6EC8-1D33-4B8E-817E-CBF5E0DE357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7523" name="Rectangle 2">
            <a:extLst>
              <a:ext uri="{FF2B5EF4-FFF2-40B4-BE49-F238E27FC236}">
                <a16:creationId xmlns:a16="http://schemas.microsoft.com/office/drawing/2014/main" id="{CC4017F4-E002-4153-9222-10ED03C30625}"/>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BCC7E51B-1BCE-49F8-9239-7BC2D2CE1D04}"/>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14082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35EDC827-0433-46FF-B248-60E96271A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EB863BD-6C88-466F-A19A-986007653A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7387C7FB-DD1F-4E99-9C0A-63A2749AE29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FDF103F8-7FCF-4290-8AB5-759361F7492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311670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7FEDDF69-B610-4B11-8A0E-54A5217207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330FA4C-C655-450B-AD05-7D37AAEEDC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9" name="Rectangle 2">
            <a:extLst>
              <a:ext uri="{FF2B5EF4-FFF2-40B4-BE49-F238E27FC236}">
                <a16:creationId xmlns:a16="http://schemas.microsoft.com/office/drawing/2014/main" id="{7505CEAF-F107-421E-A856-D52EE66E070C}"/>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A1FEEEF4-2A52-4BEE-BE00-E58412128B2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306508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DAB93DE7-0ED2-4CE7-A5E1-8D6C95DBD2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7EF9427-D3A4-4518-985D-85F08FD6F83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1" name="Rectangle 2">
            <a:extLst>
              <a:ext uri="{FF2B5EF4-FFF2-40B4-BE49-F238E27FC236}">
                <a16:creationId xmlns:a16="http://schemas.microsoft.com/office/drawing/2014/main" id="{6B70B1CD-DD6A-46DA-B98F-EE4E3266ED6F}"/>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30BC4519-883E-486A-A509-B3661107AB8D}"/>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928133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E0402EBD-777A-45F4-A9AA-52F03ED2DB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5F968CE-F6FF-4CED-94A9-00566844FE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6259" name="Rectangle 2">
            <a:extLst>
              <a:ext uri="{FF2B5EF4-FFF2-40B4-BE49-F238E27FC236}">
                <a16:creationId xmlns:a16="http://schemas.microsoft.com/office/drawing/2014/main" id="{2334D0CF-9B22-444E-A3F0-18F7E9078A56}"/>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B404EF08-C6D8-484E-AFE8-0BA734A9844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0467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8456531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57E955D6-1E16-433E-9194-2333F78BE2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26CC50B-8FAD-4D33-8391-420715DEDE3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8307" name="Rectangle 2">
            <a:extLst>
              <a:ext uri="{FF2B5EF4-FFF2-40B4-BE49-F238E27FC236}">
                <a16:creationId xmlns:a16="http://schemas.microsoft.com/office/drawing/2014/main" id="{CF306EA8-2897-4433-AD0D-11A436164361}"/>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13AF8A81-2898-460E-AED6-6188640045A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587109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B408D9C4-91DB-4FE4-84C3-5C7896CCAE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322C84-C376-4161-859E-A4DC1240E90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0355" name="Rectangle 2">
            <a:extLst>
              <a:ext uri="{FF2B5EF4-FFF2-40B4-BE49-F238E27FC236}">
                <a16:creationId xmlns:a16="http://schemas.microsoft.com/office/drawing/2014/main" id="{14299220-01FB-406B-A244-D2D93038F600}"/>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0CE99690-01F7-44E1-BCA3-625D1CE7CC1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667824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1BF28AF8-9B2D-4963-86D2-BBEBC97D6D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4765B5E-7FCE-4A95-AFC7-1258CDB9992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6915" name="Rectangle 2">
            <a:extLst>
              <a:ext uri="{FF2B5EF4-FFF2-40B4-BE49-F238E27FC236}">
                <a16:creationId xmlns:a16="http://schemas.microsoft.com/office/drawing/2014/main" id="{3BFDE343-20E1-47B3-8D0E-FE9DF029339F}"/>
              </a:ext>
            </a:extLst>
          </p:cNvPr>
          <p:cNvSpPr>
            <a:spLocks noGrp="1" noRot="1" noChangeAspect="1" noChangeArrowheads="1" noTextEdit="1"/>
          </p:cNvSpPr>
          <p:nvPr>
            <p:ph type="sldImg"/>
          </p:nvPr>
        </p:nvSpPr>
        <p:spPr>
          <a:ln/>
        </p:spPr>
      </p:sp>
      <p:sp>
        <p:nvSpPr>
          <p:cNvPr id="166916" name="Rectangle 3">
            <a:extLst>
              <a:ext uri="{FF2B5EF4-FFF2-40B4-BE49-F238E27FC236}">
                <a16:creationId xmlns:a16="http://schemas.microsoft.com/office/drawing/2014/main" id="{7476F0EE-68F0-4A04-B2D0-73ED0706218D}"/>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657862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109725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E7CD0D8D-A96A-2641-82A3-0B423D87585A}"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869814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FDF6E270-062A-4B6B-9E73-A7EE028C78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18BB0E7-2398-4769-8733-666D1E41A67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195" name="Rectangle 2">
            <a:extLst>
              <a:ext uri="{FF2B5EF4-FFF2-40B4-BE49-F238E27FC236}">
                <a16:creationId xmlns:a16="http://schemas.microsoft.com/office/drawing/2014/main" id="{D9F3026B-AB87-4F2D-894D-708EB8DEFE63}"/>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F984C1A4-2D0A-4235-82CF-89A1FC1FB9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0429085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E6A61727-5893-4388-9008-C2143E22BC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F81E613-5591-4D23-A0A6-D6157730738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C8BFB265-E11E-47B2-BE6B-C8A9F6A3E1F5}"/>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F62FBC9D-FE5C-4325-9C3D-F324D70ADD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9576173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5548085A-D25E-4939-827D-300A7A3392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9029481-F7C6-4D7E-8CCD-B0BD4343132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291" name="Rectangle 2">
            <a:extLst>
              <a:ext uri="{FF2B5EF4-FFF2-40B4-BE49-F238E27FC236}">
                <a16:creationId xmlns:a16="http://schemas.microsoft.com/office/drawing/2014/main" id="{01124E80-D0DC-4932-B542-DFB399744235}"/>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166882AB-D16E-4B3F-A02D-193DE371DF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6800589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DE17B393-09EE-42C6-A794-9E1A41A497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C90ED3-6162-407E-8955-73C5104A02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35DAEE99-CE43-408C-877F-41745DB239C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D60ADDD-A532-4486-9CBB-71BEDF5B0C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5612708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4B95BF98-7E43-4891-90E1-9BAA59B9C3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C56A9B6-8725-447A-9321-4854013A78C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FDC555F4-958C-4FD7-9960-339F2A0591F9}"/>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EB175AFF-3A9E-4C16-BE72-C67C1E34A7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708447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06609786-4631-484F-B41E-4FBBBE454EA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07461DE-88B5-448F-84B2-31DC1AD889C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9" name="Rectangle 2">
            <a:extLst>
              <a:ext uri="{FF2B5EF4-FFF2-40B4-BE49-F238E27FC236}">
                <a16:creationId xmlns:a16="http://schemas.microsoft.com/office/drawing/2014/main" id="{B2CC0589-974B-4075-B164-7ADE6596B07F}"/>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96CBABBB-8336-4D27-980A-03D513BD3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37826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1B018FC6-A18B-483C-BE16-4EB57B0978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DCEE227-C4C1-4C1C-8DC1-0B7584949B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DEE88452-27C0-4AD7-9B5D-2515CDDD144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E65C40A-9510-4842-BAD9-86FA0C417D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5901397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1B018FC6-A18B-483C-BE16-4EB57B0978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DCEE227-C4C1-4C1C-8DC1-0B7584949B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DEE88452-27C0-4AD7-9B5D-2515CDDD144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E65C40A-9510-4842-BAD9-86FA0C417D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4605874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431BE85-134C-45C2-841D-83F2DF7DEBEC}"/>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169180C-7763-4278-9D11-7BC6EC1EC51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0BA0B7EA-541F-493F-AD5E-6A7E36288B46}"/>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80C7B06E-F917-45BD-A079-6C73087A5B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714610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88F6301-714C-4FE8-91A7-DFAF60BA9F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5F1E2AE-1C39-46EC-B503-AA16A34FF47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78E4A80F-EA86-483A-9CCF-9DEFC2C5BCD5}"/>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3486AFF1-D1FF-48A8-93A6-6BA573FA0D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583415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B0B097C5-D41A-489F-BD28-B47D5FC647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16EDCCF-D6B5-458B-A937-6F50AC02D76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B4B0AB2B-B914-46AE-945B-4F2A2597341E}"/>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C47C0904-AD6D-4E15-8AE5-8A8E9C822C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5055213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D2038342-6288-4651-9671-9D89FA2AE43F}"/>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3602458-8836-4AD1-87A4-E1AAEB3E336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DD5E2B09-55A3-403F-BD5D-6EECB59583B2}"/>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F307FE91-BCEE-4B69-8A93-00729E07FD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0109961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F2F1CBD7-8837-4FFA-9E6E-4349DD3C65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2308957-54A5-4376-9A4F-A60FE6483F7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6CC7B13C-5BC4-425A-AD43-DC98560C8661}"/>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AD995C5-919A-47D2-B5B1-A305E128CF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66367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04C020A-81DD-4F0E-9E1E-11E9EFBBBD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851C2DE-767C-41B7-9020-9E12854B337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2771" name="Rectangle 2">
            <a:extLst>
              <a:ext uri="{FF2B5EF4-FFF2-40B4-BE49-F238E27FC236}">
                <a16:creationId xmlns:a16="http://schemas.microsoft.com/office/drawing/2014/main" id="{5D1FDE96-53BB-40AB-A363-C3E2527FDFA9}"/>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C5DBAFAE-DC9F-4DE5-8A89-6D3291897A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0793118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3ECC9BF4-EEC8-47FC-B870-5C9260A27B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200FCA9-0AFE-43A5-B670-BA67FF0B643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9" name="Rectangle 2">
            <a:extLst>
              <a:ext uri="{FF2B5EF4-FFF2-40B4-BE49-F238E27FC236}">
                <a16:creationId xmlns:a16="http://schemas.microsoft.com/office/drawing/2014/main" id="{BDF1AAE9-CC1A-4AE4-BF11-36BB06A0B7BF}"/>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400FF708-9969-45FD-835E-508CFA1A88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7080284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3ECC9BF4-EEC8-47FC-B870-5C9260A27B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200FCA9-0AFE-43A5-B670-BA67FF0B643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9" name="Rectangle 2">
            <a:extLst>
              <a:ext uri="{FF2B5EF4-FFF2-40B4-BE49-F238E27FC236}">
                <a16:creationId xmlns:a16="http://schemas.microsoft.com/office/drawing/2014/main" id="{BDF1AAE9-CC1A-4AE4-BF11-36BB06A0B7BF}"/>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400FF708-9969-45FD-835E-508CFA1A88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966263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099523C9-0457-4031-80C4-C9A05720E72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FA416D-C28E-4FCE-97EE-7864C178A39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7" name="Rectangle 2">
            <a:extLst>
              <a:ext uri="{FF2B5EF4-FFF2-40B4-BE49-F238E27FC236}">
                <a16:creationId xmlns:a16="http://schemas.microsoft.com/office/drawing/2014/main" id="{03489940-9407-4388-A6DE-D74272B16A81}"/>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4A0819F5-F1E4-4949-B4E9-E51FFF0CA4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210900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24C0E946-5AD3-45F8-ACED-33EBCE4BF1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AC1C478-0C20-4F9F-8BF1-079F4453B4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6867" name="Rectangle 2">
            <a:extLst>
              <a:ext uri="{FF2B5EF4-FFF2-40B4-BE49-F238E27FC236}">
                <a16:creationId xmlns:a16="http://schemas.microsoft.com/office/drawing/2014/main" id="{1D3F2765-981A-499E-95AC-CF3808A73CA0}"/>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E41FBC5B-83A2-4A9A-A1B0-28128EFEA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3392472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D13A4289-C234-4822-8F80-7601168370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E679EC6-AB91-4B19-8CF1-6882286BA94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B387304B-D3DF-4E38-92DB-5D4BCE46F43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3BB620EF-1AE8-4EBF-9C1B-4CAA366782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2967256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E4FACB74-B50C-4B06-A5A5-20D32363EF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E339563-2C98-4B93-83E5-CC098119E21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0963" name="Rectangle 2">
            <a:extLst>
              <a:ext uri="{FF2B5EF4-FFF2-40B4-BE49-F238E27FC236}">
                <a16:creationId xmlns:a16="http://schemas.microsoft.com/office/drawing/2014/main" id="{E79773B1-5152-4D10-B216-B822905163BB}"/>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B198145A-44FC-4096-9FC2-904B77DA02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5467445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D0365CAA-984C-4D5A-8917-E4657D9DB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51E0D87-7048-4B74-B1DF-2AF9DA51A87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3011" name="Rectangle 2">
            <a:extLst>
              <a:ext uri="{FF2B5EF4-FFF2-40B4-BE49-F238E27FC236}">
                <a16:creationId xmlns:a16="http://schemas.microsoft.com/office/drawing/2014/main" id="{84BD6879-3B1A-4164-A8A5-4F223FB725F6}"/>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54D6EF25-97D7-4168-982F-CC5359FC65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0317700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8042581-1980-4B12-A9F3-07484395D3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AAFDCA1-D0BD-4EE3-B84B-B245344EAE6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5059" name="Rectangle 2">
            <a:extLst>
              <a:ext uri="{FF2B5EF4-FFF2-40B4-BE49-F238E27FC236}">
                <a16:creationId xmlns:a16="http://schemas.microsoft.com/office/drawing/2014/main" id="{A15DD8C8-9D07-4212-8097-6DF934C349F8}"/>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D1CDDFF4-AC53-4860-9138-DCD6819BEA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0221594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E820A2E4-B987-4EA5-B8FB-1D3DE01E46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AA5CC6D-5ABE-49B7-A447-1FFC5073AB7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7107" name="Rectangle 2">
            <a:extLst>
              <a:ext uri="{FF2B5EF4-FFF2-40B4-BE49-F238E27FC236}">
                <a16:creationId xmlns:a16="http://schemas.microsoft.com/office/drawing/2014/main" id="{E4B9858F-DA21-428E-83D3-353EE3F15AFF}"/>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2367EC13-7DE2-4B5B-8D33-AB15B9A7D0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75516111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6186B664-24D4-47FE-9BA7-BB2E13D2A6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8903F0-31AD-45B7-BCF1-F759BF484E5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8C0D0BE4-6FD3-417D-9A1D-5D9F86ACA586}"/>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CF60DFE1-B1A8-411A-A468-19A545E4C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4237903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F14EB24E-1992-449A-AD28-FF477E1F2C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3E36D8E-1942-4B6F-B492-DC8CBE44093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2FD7109D-2297-4F46-9A8F-16F23C6FAADF}"/>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3074D6-C005-48DF-B89D-3BD9BDA79E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7538140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F949F206-950D-48E9-A149-D64511CA3C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18B398B-457E-4D99-B1F7-A3F80D27FC0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D0B54FF7-6A74-49C7-BED8-B43DFD708D36}"/>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EF36A1EB-50EB-4DF7-BA49-AB53A82631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0264464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9C51CAF2-9CEA-43E4-9F13-33B4816150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FA7D35-4712-41D8-B665-A94477D3543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5299" name="Rectangle 2">
            <a:extLst>
              <a:ext uri="{FF2B5EF4-FFF2-40B4-BE49-F238E27FC236}">
                <a16:creationId xmlns:a16="http://schemas.microsoft.com/office/drawing/2014/main" id="{5E9F84F8-5007-4AFA-B1CA-32DECFCAE355}"/>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DC503CC5-3C73-48F3-94C8-DD3EE462B5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033859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B5CD0299-F442-47CA-A434-6D0D60693AF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0E68546-92EE-416A-A549-DCB1F4341B12}"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0595" name="Rectangle 2">
            <a:extLst>
              <a:ext uri="{FF2B5EF4-FFF2-40B4-BE49-F238E27FC236}">
                <a16:creationId xmlns:a16="http://schemas.microsoft.com/office/drawing/2014/main" id="{0A7570E3-CF10-4817-B461-870B09A124BC}"/>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9CB02ACD-22FD-4456-B575-1D70144016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799441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142F6F46-D2F8-4045-BC61-9F9C765938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2537C19-6B0F-4F02-8273-B3D05593651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7347" name="Rectangle 2">
            <a:extLst>
              <a:ext uri="{FF2B5EF4-FFF2-40B4-BE49-F238E27FC236}">
                <a16:creationId xmlns:a16="http://schemas.microsoft.com/office/drawing/2014/main" id="{180C5F3E-AD18-4684-BE1C-B820701F9BF0}"/>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E48DB948-26F3-4ED2-83FE-AD47D86279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71073199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AD93E615-994D-4A37-82DE-F08F13E8E1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830C5C6-B038-4CA0-85B6-DDA03BA885E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9395" name="Rectangle 2">
            <a:extLst>
              <a:ext uri="{FF2B5EF4-FFF2-40B4-BE49-F238E27FC236}">
                <a16:creationId xmlns:a16="http://schemas.microsoft.com/office/drawing/2014/main" id="{AA762C56-9F03-4061-93F2-0924767E5433}"/>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70E3782E-4DA0-4575-BE2D-D9C584EDA4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1148791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A73E5832-2ABE-4BFE-BB50-28F915EA88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CB8EA5F-502C-43A9-830F-42CE989F462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9902172E-A11B-4483-A0E5-C19110049EC9}"/>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D621418C-DB3C-4B2B-8C64-6143806C6F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8554121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6D654B33-BC99-47A5-93CC-4F991970FD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86370A2-C9CC-4121-BAFB-25936DC797B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3491" name="Rectangle 2">
            <a:extLst>
              <a:ext uri="{FF2B5EF4-FFF2-40B4-BE49-F238E27FC236}">
                <a16:creationId xmlns:a16="http://schemas.microsoft.com/office/drawing/2014/main" id="{E96E3140-7FEA-474E-B9D0-609C761096B6}"/>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B635C07C-4FB6-4E4B-8EF5-756580B012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2308047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556A1349-140A-4CD0-8290-0C85EC64B2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428B150-66F0-48B2-8723-F0B4B4E21AD8}"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5539" name="Rectangle 2">
            <a:extLst>
              <a:ext uri="{FF2B5EF4-FFF2-40B4-BE49-F238E27FC236}">
                <a16:creationId xmlns:a16="http://schemas.microsoft.com/office/drawing/2014/main" id="{DC72631A-11CF-4A9F-9276-90C504DE0948}"/>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C41B2CCA-6AB4-45BC-A730-EE771BA6C6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7652565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02A0F754-33C5-4C0A-B518-576CF71D45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1CA34F9-AEED-4B4E-B7D2-FBF59CD7A9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7587" name="Rectangle 2">
            <a:extLst>
              <a:ext uri="{FF2B5EF4-FFF2-40B4-BE49-F238E27FC236}">
                <a16:creationId xmlns:a16="http://schemas.microsoft.com/office/drawing/2014/main" id="{FC6D0380-CE7D-4DCC-A871-D153A3DC612E}"/>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26D12600-61F5-4F10-A72D-B27075AD72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9259923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AA579BEF-3A24-4B50-889B-A595EFD451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A463BFB-5BAE-446A-BC00-D651D93EA26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9635" name="Rectangle 2">
            <a:extLst>
              <a:ext uri="{FF2B5EF4-FFF2-40B4-BE49-F238E27FC236}">
                <a16:creationId xmlns:a16="http://schemas.microsoft.com/office/drawing/2014/main" id="{63F9ACA6-3F1E-4CEC-B741-656C2F9A5172}"/>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459FC99F-9019-4083-A1D8-FA9D7FC91D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5797564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851F700A-7B2B-4836-88B1-F9CACD8E5A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D2A4DCB-5A1D-4D5C-82F2-DF14D924F19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1683" name="Rectangle 2">
            <a:extLst>
              <a:ext uri="{FF2B5EF4-FFF2-40B4-BE49-F238E27FC236}">
                <a16:creationId xmlns:a16="http://schemas.microsoft.com/office/drawing/2014/main" id="{CB231B14-6D7F-47FC-8278-5EDCD36CE62A}"/>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B5287FC9-2084-42BE-9146-A9C0EAD44E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2857084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0661E089-8628-442E-ACBE-9D54FD07AA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3E82FC5-DED1-4F9E-A1AD-02661FDD5AA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3731" name="Rectangle 2">
            <a:extLst>
              <a:ext uri="{FF2B5EF4-FFF2-40B4-BE49-F238E27FC236}">
                <a16:creationId xmlns:a16="http://schemas.microsoft.com/office/drawing/2014/main" id="{1349231C-8B31-41F8-897F-ABC2DFA651C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AB9608B6-72A7-4DBD-9892-0B47392016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932372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916D6A6B-3D6A-4502-86D4-1C5C10FE96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51F64DF-0F73-4F11-A473-987EDFB7EBD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5779" name="Rectangle 2">
            <a:extLst>
              <a:ext uri="{FF2B5EF4-FFF2-40B4-BE49-F238E27FC236}">
                <a16:creationId xmlns:a16="http://schemas.microsoft.com/office/drawing/2014/main" id="{4489731F-BC84-422E-B581-3B4768EC5725}"/>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13066965-8C02-4467-BCC4-3BB0E0A026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94522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4220078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1626159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2953098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1013791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18550030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410489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3418103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27237328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1536525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3653695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89A5D0ED-8039-462C-9918-44EC24382C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1544194"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6632BBE-1115-4220-824C-3B5594CF6ACA}"/>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C8A780A1-76A4-49C6-9392-A7424AEF5A9C}"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8314"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22792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29263" y="800747"/>
            <a:ext cx="7885475" cy="3947602"/>
          </a:xfrm>
        </p:spPr>
        <p:txBody>
          <a:bodyPr/>
          <a:lstStyle>
            <a:lvl1pPr marL="257175" indent="-257175">
              <a:buSzPct val="110000"/>
              <a:buFont typeface="Wingdings" panose="05000000000000000000" pitchFamily="2" charset="2"/>
              <a:buChar char="§"/>
              <a:defRPr/>
            </a:lvl1pPr>
            <a:lvl2pPr marL="557213" indent="-214313">
              <a:buSzPct val="110000"/>
              <a:buFont typeface="Arial" panose="020B0604020202020204" pitchFamily="34" charset="0"/>
              <a:buChar char="•"/>
              <a:defRPr/>
            </a:lvl2pPr>
            <a:lvl3pPr marL="814388" indent="-171450">
              <a:buSzPct val="10000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SzPct val="1000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E46D9D1-3A0B-4830-9771-FFCB254C68FD}"/>
              </a:ext>
            </a:extLst>
          </p:cNvPr>
          <p:cNvSpPr>
            <a:spLocks noGrp="1" noChangeArrowheads="1"/>
          </p:cNvSpPr>
          <p:nvPr>
            <p:ph type="sldNum" sz="quarter" idx="10"/>
          </p:nvPr>
        </p:nvSpPr>
        <p:spPr>
          <a:ln/>
        </p:spPr>
        <p:txBody>
          <a:bodyPr/>
          <a:lstStyle>
            <a:lvl1pPr>
              <a:defRPr/>
            </a:lvl1pPr>
          </a:lstStyle>
          <a:p>
            <a:pPr>
              <a:defRPr/>
            </a:pPr>
            <a:fld id="{426D0A47-6CB3-4B55-A2F3-FFAD4B8D19F9}" type="slidenum">
              <a:rPr lang="en-US" altLang="en-US"/>
              <a:pPr>
                <a:defRPr/>
              </a:pPr>
              <a:t>‹#›</a:t>
            </a:fld>
            <a:endParaRPr lang="en-US" altLang="en-US"/>
          </a:p>
        </p:txBody>
      </p:sp>
    </p:spTree>
    <p:extLst>
      <p:ext uri="{BB962C8B-B14F-4D97-AF65-F5344CB8AC3E}">
        <p14:creationId xmlns:p14="http://schemas.microsoft.com/office/powerpoint/2010/main" val="2104000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19740F89-6A40-434A-B633-C16AB606E222}"/>
              </a:ext>
            </a:extLst>
          </p:cNvPr>
          <p:cNvSpPr>
            <a:spLocks noGrp="1" noChangeArrowheads="1"/>
          </p:cNvSpPr>
          <p:nvPr>
            <p:ph type="sldNum" sz="quarter" idx="10"/>
          </p:nvPr>
        </p:nvSpPr>
        <p:spPr>
          <a:ln/>
        </p:spPr>
        <p:txBody>
          <a:bodyPr/>
          <a:lstStyle>
            <a:lvl1pPr>
              <a:defRPr/>
            </a:lvl1pPr>
          </a:lstStyle>
          <a:p>
            <a:pPr>
              <a:defRPr/>
            </a:pPr>
            <a:fld id="{18696338-A5C8-4BE9-90AA-26742F29AB62}" type="slidenum">
              <a:rPr lang="en-US" altLang="en-US"/>
              <a:pPr>
                <a:defRPr/>
              </a:pPr>
              <a:t>‹#›</a:t>
            </a:fld>
            <a:endParaRPr lang="en-US" altLang="en-US"/>
          </a:p>
        </p:txBody>
      </p:sp>
    </p:spTree>
    <p:extLst>
      <p:ext uri="{BB962C8B-B14F-4D97-AF65-F5344CB8AC3E}">
        <p14:creationId xmlns:p14="http://schemas.microsoft.com/office/powerpoint/2010/main" val="4558923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1C5EB6FE-917B-4F3A-9B86-96E6B879D162}"/>
              </a:ext>
            </a:extLst>
          </p:cNvPr>
          <p:cNvSpPr>
            <a:spLocks noGrp="1" noChangeArrowheads="1"/>
          </p:cNvSpPr>
          <p:nvPr>
            <p:ph type="sldNum" sz="quarter" idx="10"/>
          </p:nvPr>
        </p:nvSpPr>
        <p:spPr>
          <a:ln/>
        </p:spPr>
        <p:txBody>
          <a:bodyPr/>
          <a:lstStyle>
            <a:lvl1pPr>
              <a:defRPr/>
            </a:lvl1pPr>
          </a:lstStyle>
          <a:p>
            <a:pPr>
              <a:defRPr/>
            </a:pPr>
            <a:fld id="{B7132A46-16AA-4A4D-B778-6DEAB1732FD9}" type="slidenum">
              <a:rPr lang="en-US" altLang="en-US"/>
              <a:pPr>
                <a:defRPr/>
              </a:pPr>
              <a:t>‹#›</a:t>
            </a:fld>
            <a:endParaRPr lang="en-US" altLang="en-US"/>
          </a:p>
        </p:txBody>
      </p:sp>
    </p:spTree>
    <p:extLst>
      <p:ext uri="{BB962C8B-B14F-4D97-AF65-F5344CB8AC3E}">
        <p14:creationId xmlns:p14="http://schemas.microsoft.com/office/powerpoint/2010/main" val="1021701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8214F52-F5E6-44C7-822C-993C316B6534}"/>
              </a:ext>
            </a:extLst>
          </p:cNvPr>
          <p:cNvSpPr>
            <a:spLocks noGrp="1" noChangeArrowheads="1"/>
          </p:cNvSpPr>
          <p:nvPr>
            <p:ph type="sldNum" sz="quarter" idx="10"/>
          </p:nvPr>
        </p:nvSpPr>
        <p:spPr>
          <a:ln/>
        </p:spPr>
        <p:txBody>
          <a:bodyPr/>
          <a:lstStyle>
            <a:lvl1pPr>
              <a:defRPr/>
            </a:lvl1pPr>
          </a:lstStyle>
          <a:p>
            <a:pPr>
              <a:defRPr/>
            </a:pPr>
            <a:fld id="{92CB1451-3DBA-4F47-AF18-2B3B790297BA}" type="slidenum">
              <a:rPr lang="en-US" altLang="en-US"/>
              <a:pPr>
                <a:defRPr/>
              </a:pPr>
              <a:t>‹#›</a:t>
            </a:fld>
            <a:endParaRPr lang="en-US" altLang="en-US"/>
          </a:p>
        </p:txBody>
      </p:sp>
    </p:spTree>
    <p:extLst>
      <p:ext uri="{BB962C8B-B14F-4D97-AF65-F5344CB8AC3E}">
        <p14:creationId xmlns:p14="http://schemas.microsoft.com/office/powerpoint/2010/main" val="26314016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D9296ADE-28BF-4F61-80BD-82007B190324}"/>
              </a:ext>
            </a:extLst>
          </p:cNvPr>
          <p:cNvSpPr>
            <a:spLocks noGrp="1" noChangeArrowheads="1"/>
          </p:cNvSpPr>
          <p:nvPr>
            <p:ph type="sldNum" sz="quarter" idx="10"/>
          </p:nvPr>
        </p:nvSpPr>
        <p:spPr>
          <a:ln/>
        </p:spPr>
        <p:txBody>
          <a:bodyPr/>
          <a:lstStyle>
            <a:lvl1pPr>
              <a:defRPr/>
            </a:lvl1pPr>
          </a:lstStyle>
          <a:p>
            <a:pPr>
              <a:defRPr/>
            </a:pPr>
            <a:fld id="{A9C74CC4-4EC6-4A9E-8278-BF4C2829BC46}" type="slidenum">
              <a:rPr lang="en-US" altLang="en-US"/>
              <a:pPr>
                <a:defRPr/>
              </a:pPr>
              <a:t>‹#›</a:t>
            </a:fld>
            <a:endParaRPr lang="en-US" altLang="en-US"/>
          </a:p>
        </p:txBody>
      </p:sp>
    </p:spTree>
    <p:extLst>
      <p:ext uri="{BB962C8B-B14F-4D97-AF65-F5344CB8AC3E}">
        <p14:creationId xmlns:p14="http://schemas.microsoft.com/office/powerpoint/2010/main" val="18408134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FA04AE8-455A-4676-B112-CF373CC2B8D7}"/>
              </a:ext>
            </a:extLst>
          </p:cNvPr>
          <p:cNvSpPr>
            <a:spLocks noGrp="1" noChangeArrowheads="1"/>
          </p:cNvSpPr>
          <p:nvPr>
            <p:ph type="sldNum" sz="quarter" idx="10"/>
          </p:nvPr>
        </p:nvSpPr>
        <p:spPr>
          <a:ln/>
        </p:spPr>
        <p:txBody>
          <a:bodyPr/>
          <a:lstStyle>
            <a:lvl1pPr>
              <a:defRPr/>
            </a:lvl1pPr>
          </a:lstStyle>
          <a:p>
            <a:pPr>
              <a:defRPr/>
            </a:pPr>
            <a:fld id="{67688B30-A0A7-464E-87E9-AC20B5CBEB10}" type="slidenum">
              <a:rPr lang="en-US" altLang="en-US"/>
              <a:pPr>
                <a:defRPr/>
              </a:pPr>
              <a:t>‹#›</a:t>
            </a:fld>
            <a:endParaRPr lang="en-US" altLang="en-US"/>
          </a:p>
        </p:txBody>
      </p:sp>
    </p:spTree>
    <p:extLst>
      <p:ext uri="{BB962C8B-B14F-4D97-AF65-F5344CB8AC3E}">
        <p14:creationId xmlns:p14="http://schemas.microsoft.com/office/powerpoint/2010/main" val="25809251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DB9B5C1-D15B-4CB1-B2CD-9214149684CE}"/>
              </a:ext>
            </a:extLst>
          </p:cNvPr>
          <p:cNvSpPr>
            <a:spLocks noGrp="1" noChangeArrowheads="1"/>
          </p:cNvSpPr>
          <p:nvPr>
            <p:ph type="sldNum" sz="quarter" idx="10"/>
          </p:nvPr>
        </p:nvSpPr>
        <p:spPr>
          <a:ln/>
        </p:spPr>
        <p:txBody>
          <a:bodyPr/>
          <a:lstStyle>
            <a:lvl1pPr>
              <a:defRPr/>
            </a:lvl1pPr>
          </a:lstStyle>
          <a:p>
            <a:pPr>
              <a:defRPr/>
            </a:pPr>
            <a:fld id="{90A1685C-BC0B-4770-911B-2B32F0172F5F}" type="slidenum">
              <a:rPr lang="en-US" altLang="en-US"/>
              <a:pPr>
                <a:defRPr/>
              </a:pPr>
              <a:t>‹#›</a:t>
            </a:fld>
            <a:endParaRPr lang="en-US" altLang="en-US"/>
          </a:p>
        </p:txBody>
      </p:sp>
    </p:spTree>
    <p:extLst>
      <p:ext uri="{BB962C8B-B14F-4D97-AF65-F5344CB8AC3E}">
        <p14:creationId xmlns:p14="http://schemas.microsoft.com/office/powerpoint/2010/main" val="1729684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D6D2DB4-B98B-4F92-B13C-EE5489A63B45}"/>
              </a:ext>
            </a:extLst>
          </p:cNvPr>
          <p:cNvSpPr>
            <a:spLocks noGrp="1" noChangeArrowheads="1"/>
          </p:cNvSpPr>
          <p:nvPr>
            <p:ph type="sldNum" sz="quarter" idx="10"/>
          </p:nvPr>
        </p:nvSpPr>
        <p:spPr>
          <a:ln/>
        </p:spPr>
        <p:txBody>
          <a:bodyPr/>
          <a:lstStyle>
            <a:lvl1pPr>
              <a:defRPr/>
            </a:lvl1pPr>
          </a:lstStyle>
          <a:p>
            <a:pPr>
              <a:defRPr/>
            </a:pPr>
            <a:fld id="{E6F05C00-BA5B-4ACD-A27C-AD7DDA5DAA16}" type="slidenum">
              <a:rPr lang="en-US" altLang="en-US"/>
              <a:pPr>
                <a:defRPr/>
              </a:pPr>
              <a:t>‹#›</a:t>
            </a:fld>
            <a:endParaRPr lang="en-US" altLang="en-US"/>
          </a:p>
        </p:txBody>
      </p:sp>
    </p:spTree>
    <p:extLst>
      <p:ext uri="{BB962C8B-B14F-4D97-AF65-F5344CB8AC3E}">
        <p14:creationId xmlns:p14="http://schemas.microsoft.com/office/powerpoint/2010/main" val="40293564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ADD4DA61-87AB-460D-AEB0-FE8D3EDB7D31}"/>
              </a:ext>
            </a:extLst>
          </p:cNvPr>
          <p:cNvSpPr>
            <a:spLocks noGrp="1" noChangeArrowheads="1"/>
          </p:cNvSpPr>
          <p:nvPr>
            <p:ph type="sldNum" sz="quarter" idx="10"/>
          </p:nvPr>
        </p:nvSpPr>
        <p:spPr>
          <a:ln/>
        </p:spPr>
        <p:txBody>
          <a:bodyPr/>
          <a:lstStyle>
            <a:lvl1pPr>
              <a:defRPr/>
            </a:lvl1pPr>
          </a:lstStyle>
          <a:p>
            <a:pPr>
              <a:defRPr/>
            </a:pPr>
            <a:fld id="{3306AAA1-2333-44AA-91AA-24B6645ECE2A}" type="slidenum">
              <a:rPr lang="en-US" altLang="en-US"/>
              <a:pPr>
                <a:defRPr/>
              </a:pPr>
              <a:t>‹#›</a:t>
            </a:fld>
            <a:endParaRPr lang="en-US" altLang="en-US"/>
          </a:p>
        </p:txBody>
      </p:sp>
    </p:spTree>
    <p:extLst>
      <p:ext uri="{BB962C8B-B14F-4D97-AF65-F5344CB8AC3E}">
        <p14:creationId xmlns:p14="http://schemas.microsoft.com/office/powerpoint/2010/main" val="1276311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3/29/20</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1989C673-AB40-4D1B-8EBB-D31889AC11C8}"/>
              </a:ext>
            </a:extLst>
          </p:cNvPr>
          <p:cNvSpPr>
            <a:spLocks noGrp="1" noChangeArrowheads="1"/>
          </p:cNvSpPr>
          <p:nvPr>
            <p:ph type="sldNum" sz="quarter" idx="10"/>
          </p:nvPr>
        </p:nvSpPr>
        <p:spPr>
          <a:ln/>
        </p:spPr>
        <p:txBody>
          <a:bodyPr/>
          <a:lstStyle>
            <a:lvl1pPr>
              <a:defRPr/>
            </a:lvl1pPr>
          </a:lstStyle>
          <a:p>
            <a:pPr>
              <a:defRPr/>
            </a:pPr>
            <a:fld id="{54E0AFAD-5202-4DC8-910E-5324B558AB5B}" type="slidenum">
              <a:rPr lang="en-US" altLang="en-US"/>
              <a:pPr>
                <a:defRPr/>
              </a:pPr>
              <a:t>‹#›</a:t>
            </a:fld>
            <a:endParaRPr lang="en-US" altLang="en-US"/>
          </a:p>
        </p:txBody>
      </p:sp>
    </p:spTree>
    <p:extLst>
      <p:ext uri="{BB962C8B-B14F-4D97-AF65-F5344CB8AC3E}">
        <p14:creationId xmlns:p14="http://schemas.microsoft.com/office/powerpoint/2010/main" val="20158526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Content Placeholder 2"/>
          <p:cNvSpPr>
            <a:spLocks noGrp="1"/>
          </p:cNvSpPr>
          <p:nvPr>
            <p:ph sz="half" idx="1"/>
          </p:nvPr>
        </p:nvSpPr>
        <p:spPr>
          <a:xfrm>
            <a:off x="814389" y="820341"/>
            <a:ext cx="7661275" cy="1781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4389" y="2715817"/>
            <a:ext cx="7661275" cy="17823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04D526BE-0226-4133-88E4-C4A29BE0FD4E}"/>
              </a:ext>
            </a:extLst>
          </p:cNvPr>
          <p:cNvSpPr>
            <a:spLocks noGrp="1" noChangeArrowheads="1"/>
          </p:cNvSpPr>
          <p:nvPr>
            <p:ph type="sldNum" sz="quarter" idx="10"/>
          </p:nvPr>
        </p:nvSpPr>
        <p:spPr>
          <a:ln/>
        </p:spPr>
        <p:txBody>
          <a:bodyPr/>
          <a:lstStyle>
            <a:lvl1pPr>
              <a:defRPr/>
            </a:lvl1pPr>
          </a:lstStyle>
          <a:p>
            <a:pPr>
              <a:defRPr/>
            </a:pPr>
            <a:fld id="{27154210-18DD-438C-A438-474022748B37}" type="slidenum">
              <a:rPr lang="en-US" altLang="en-US"/>
              <a:pPr>
                <a:defRPr/>
              </a:pPr>
              <a:t>‹#›</a:t>
            </a:fld>
            <a:endParaRPr lang="en-US" altLang="en-US"/>
          </a:p>
        </p:txBody>
      </p:sp>
    </p:spTree>
    <p:extLst>
      <p:ext uri="{BB962C8B-B14F-4D97-AF65-F5344CB8AC3E}">
        <p14:creationId xmlns:p14="http://schemas.microsoft.com/office/powerpoint/2010/main" val="29608135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4866513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84578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sz="2100">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over-6Ed">
            <a:extLst>
              <a:ext uri="{FF2B5EF4-FFF2-40B4-BE49-F238E27FC236}">
                <a16:creationId xmlns:a16="http://schemas.microsoft.com/office/drawing/2014/main" id="{5B23C462-273B-47CE-B464-FA0DEA18F60D}"/>
              </a:ext>
            </a:extLst>
          </p:cNvPr>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44070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831273" y="826873"/>
            <a:ext cx="8014277"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5CC1BFAE-C44B-49AE-8C45-A7AABAAB5FEE}" type="slidenum">
              <a:rPr lang="en-US" altLang="en-US" smtClean="0"/>
              <a:pPr>
                <a:defRPr/>
              </a:pPr>
              <a:t>‹#›</a:t>
            </a:fld>
            <a:endParaRPr lang="en-US" altLang="en-US"/>
          </a:p>
        </p:txBody>
      </p:sp>
    </p:spTree>
    <p:extLst>
      <p:ext uri="{BB962C8B-B14F-4D97-AF65-F5344CB8AC3E}">
        <p14:creationId xmlns:p14="http://schemas.microsoft.com/office/powerpoint/2010/main" val="27524658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12BBE0E1-96FA-42C8-A339-7F81B98D396B}" type="slidenum">
              <a:rPr lang="en-US" altLang="en-US" smtClean="0"/>
              <a:pPr>
                <a:defRPr/>
              </a:pPr>
              <a:t>‹#›</a:t>
            </a:fld>
            <a:endParaRPr lang="en-US" altLang="en-US"/>
          </a:p>
        </p:txBody>
      </p:sp>
    </p:spTree>
    <p:extLst>
      <p:ext uri="{BB962C8B-B14F-4D97-AF65-F5344CB8AC3E}">
        <p14:creationId xmlns:p14="http://schemas.microsoft.com/office/powerpoint/2010/main" val="30521137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26842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12023997-F532-4D5B-B2F3-9E05A41D497B}" type="slidenum">
              <a:rPr lang="en-US" altLang="en-US" smtClean="0"/>
              <a:pPr>
                <a:defRPr/>
              </a:pPr>
              <a:t>‹#›</a:t>
            </a:fld>
            <a:endParaRPr lang="en-US" altLang="en-US"/>
          </a:p>
        </p:txBody>
      </p:sp>
    </p:spTree>
    <p:extLst>
      <p:ext uri="{BB962C8B-B14F-4D97-AF65-F5344CB8AC3E}">
        <p14:creationId xmlns:p14="http://schemas.microsoft.com/office/powerpoint/2010/main" val="38293102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96649892-EB20-4383-9D6A-6D1ED2147F7F}" type="slidenum">
              <a:rPr lang="en-US" altLang="en-US" smtClean="0"/>
              <a:pPr>
                <a:defRPr/>
              </a:pPr>
              <a:t>‹#›</a:t>
            </a:fld>
            <a:endParaRPr lang="en-US" altLang="en-US"/>
          </a:p>
        </p:txBody>
      </p:sp>
    </p:spTree>
    <p:extLst>
      <p:ext uri="{BB962C8B-B14F-4D97-AF65-F5344CB8AC3E}">
        <p14:creationId xmlns:p14="http://schemas.microsoft.com/office/powerpoint/2010/main" val="4001513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3/29/20</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3B271689-3C51-413B-9388-DDBA7E74E1E4}" type="slidenum">
              <a:rPr lang="en-US" altLang="en-US" smtClean="0"/>
              <a:pPr>
                <a:defRPr/>
              </a:pPr>
              <a:t>‹#›</a:t>
            </a:fld>
            <a:endParaRPr lang="en-US" altLang="en-US"/>
          </a:p>
        </p:txBody>
      </p:sp>
    </p:spTree>
    <p:extLst>
      <p:ext uri="{BB962C8B-B14F-4D97-AF65-F5344CB8AC3E}">
        <p14:creationId xmlns:p14="http://schemas.microsoft.com/office/powerpoint/2010/main" val="19128208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E9CD7985-991B-46C7-A32A-6942E2DB1188}" type="slidenum">
              <a:rPr lang="en-US" altLang="en-US" smtClean="0"/>
              <a:pPr>
                <a:defRPr/>
              </a:pPr>
              <a:t>‹#›</a:t>
            </a:fld>
            <a:endParaRPr lang="en-US" altLang="en-US"/>
          </a:p>
        </p:txBody>
      </p:sp>
    </p:spTree>
    <p:extLst>
      <p:ext uri="{BB962C8B-B14F-4D97-AF65-F5344CB8AC3E}">
        <p14:creationId xmlns:p14="http://schemas.microsoft.com/office/powerpoint/2010/main" val="7490987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F779FD90-85FD-43B3-9F6B-6E3DF5251AE4}" type="slidenum">
              <a:rPr lang="en-US" altLang="en-US" smtClean="0"/>
              <a:pPr>
                <a:defRPr/>
              </a:pPr>
              <a:t>‹#›</a:t>
            </a:fld>
            <a:endParaRPr lang="en-US" altLang="en-US"/>
          </a:p>
        </p:txBody>
      </p:sp>
    </p:spTree>
    <p:extLst>
      <p:ext uri="{BB962C8B-B14F-4D97-AF65-F5344CB8AC3E}">
        <p14:creationId xmlns:p14="http://schemas.microsoft.com/office/powerpoint/2010/main" val="22490322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17078238-A850-4F7F-9FB2-C7F3ED51152A}" type="slidenum">
              <a:rPr lang="en-US" altLang="en-US" smtClean="0"/>
              <a:pPr>
                <a:defRPr/>
              </a:pPr>
              <a:t>‹#›</a:t>
            </a:fld>
            <a:endParaRPr lang="en-US" altLang="en-US"/>
          </a:p>
        </p:txBody>
      </p:sp>
    </p:spTree>
    <p:extLst>
      <p:ext uri="{BB962C8B-B14F-4D97-AF65-F5344CB8AC3E}">
        <p14:creationId xmlns:p14="http://schemas.microsoft.com/office/powerpoint/2010/main" val="14118098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lvl1pPr>
              <a:defRPr sz="1275"/>
            </a:lvl1pPr>
            <a:lvl2pPr>
              <a:defRPr sz="1275"/>
            </a:lvl2pPr>
            <a:lvl3pPr>
              <a:defRPr sz="1275"/>
            </a:lvl3pPr>
            <a:lvl4pPr>
              <a:defRPr sz="1275"/>
            </a:lvl4pPr>
            <a:lvl5pP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03875237-B0F8-4D27-B8AA-EA0E8F7832E5}" type="slidenum">
              <a:rPr lang="en-US" altLang="en-US" smtClean="0"/>
              <a:pPr>
                <a:defRPr/>
              </a:pPr>
              <a:t>‹#›</a:t>
            </a:fld>
            <a:endParaRPr lang="en-US" altLang="en-US"/>
          </a:p>
        </p:txBody>
      </p:sp>
    </p:spTree>
    <p:extLst>
      <p:ext uri="{BB962C8B-B14F-4D97-AF65-F5344CB8AC3E}">
        <p14:creationId xmlns:p14="http://schemas.microsoft.com/office/powerpoint/2010/main" val="35938065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lvl1pPr>
              <a:defRPr sz="2100"/>
            </a:lvl1p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Tree>
    <p:extLst>
      <p:ext uri="{BB962C8B-B14F-4D97-AF65-F5344CB8AC3E}">
        <p14:creationId xmlns:p14="http://schemas.microsoft.com/office/powerpoint/2010/main" val="40222614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D13E6E76-F12E-4D1B-9B56-009C721BF777}"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02649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66625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277337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3/29/20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3/29/20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44850209"/>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8975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3357456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6" Type="http://schemas.openxmlformats.org/officeDocument/2006/relationships/image" Target="../media/image2.jpe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theme" Target="../theme/theme3.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image" Target="../media/image2.jpeg"/><Relationship Id="rId2" Type="http://schemas.openxmlformats.org/officeDocument/2006/relationships/slideLayout" Target="../slideLayouts/slideLayout35.xml"/><Relationship Id="rId16" Type="http://schemas.openxmlformats.org/officeDocument/2006/relationships/theme" Target="../theme/theme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6" name="TextBox 11">
            <a:extLst>
              <a:ext uri="{FF2B5EF4-FFF2-40B4-BE49-F238E27FC236}">
                <a16:creationId xmlns:a16="http://schemas.microsoft.com/office/drawing/2014/main" id="{D59AD00B-E75B-B24A-B168-2ABE6B2ADE62}"/>
              </a:ext>
            </a:extLst>
          </p:cNvPr>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(S20): </a:t>
            </a:r>
            <a:r>
              <a:rPr lang="en-US" altLang="en-US" sz="1050" i="1" dirty="0">
                <a:solidFill>
                  <a:schemeClr val="bg1"/>
                </a:solidFill>
              </a:rPr>
              <a:t>Lecture 10: Indexes, Query Processing/Optimization</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478" r:id="rId3"/>
    <p:sldLayoutId id="2147493475" r:id="rId4"/>
    <p:sldLayoutId id="2147493476" r:id="rId5"/>
    <p:sldLayoutId id="2147493477" r:id="rId6"/>
    <p:sldLayoutId id="2147493480"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4"/>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2636074"/>
      </p:ext>
    </p:extLst>
  </p:cSld>
  <p:clrMap bg1="lt1" tx1="dk1" bg2="lt2" tx2="dk2" accent1="accent1" accent2="accent2" accent3="accent3" accent4="accent4" accent5="accent5" accent6="accent6" hlink="hlink" folHlink="folHlink"/>
  <p:sldLayoutIdLst>
    <p:sldLayoutId id="2147493551" r:id="rId1"/>
    <p:sldLayoutId id="2147493552" r:id="rId2"/>
    <p:sldLayoutId id="2147493553" r:id="rId3"/>
    <p:sldLayoutId id="2147493554" r:id="rId4"/>
    <p:sldLayoutId id="2147493555" r:id="rId5"/>
    <p:sldLayoutId id="2147493556" r:id="rId6"/>
    <p:sldLayoutId id="2147493557" r:id="rId7"/>
    <p:sldLayoutId id="2147493558" r:id="rId8"/>
    <p:sldLayoutId id="2147493559" r:id="rId9"/>
    <p:sldLayoutId id="2147493560" r:id="rId10"/>
    <p:sldLayoutId id="2147493561" r:id="rId11"/>
    <p:sldLayoutId id="214749356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A046C81-2276-441D-9E49-14A55272ADA8}"/>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543171" name="Rectangle 3">
            <a:extLst>
              <a:ext uri="{FF2B5EF4-FFF2-40B4-BE49-F238E27FC236}">
                <a16:creationId xmlns:a16="http://schemas.microsoft.com/office/drawing/2014/main" id="{94FDBCE7-B8B5-4475-A996-42A0E008C53E}"/>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AE223EF9-3EAE-426A-A27B-0C1FBF69E26E}" type="slidenum">
              <a:rPr lang="en-US" altLang="en-US"/>
              <a:pPr>
                <a:defRPr/>
              </a:pPr>
              <a:t>‹#›</a:t>
            </a:fld>
            <a:endParaRPr lang="en-US" altLang="en-US"/>
          </a:p>
        </p:txBody>
      </p:sp>
      <p:sp>
        <p:nvSpPr>
          <p:cNvPr id="1028" name="Text Box 4">
            <a:extLst>
              <a:ext uri="{FF2B5EF4-FFF2-40B4-BE49-F238E27FC236}">
                <a16:creationId xmlns:a16="http://schemas.microsoft.com/office/drawing/2014/main" id="{55E79249-6ECF-4C34-A00A-9EE8FF0E2EC8}"/>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a:solidFill>
                  <a:srgbClr val="002060"/>
                </a:solidFill>
              </a:rPr>
              <a:t>©Silberschatz, Korth and Sudarshan</a:t>
            </a:r>
          </a:p>
        </p:txBody>
      </p:sp>
      <p:sp>
        <p:nvSpPr>
          <p:cNvPr id="1543173" name="Text Box 5">
            <a:extLst>
              <a:ext uri="{FF2B5EF4-FFF2-40B4-BE49-F238E27FC236}">
                <a16:creationId xmlns:a16="http://schemas.microsoft.com/office/drawing/2014/main" id="{B3070CAB-1519-4AFA-BA1A-20FF2EC75D45}"/>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14.</a:t>
            </a:r>
            <a:fld id="{55FD8A8D-17A3-4AAC-BE47-EA12BE456641}"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1543174" name="Rectangle 6">
            <a:extLst>
              <a:ext uri="{FF2B5EF4-FFF2-40B4-BE49-F238E27FC236}">
                <a16:creationId xmlns:a16="http://schemas.microsoft.com/office/drawing/2014/main" id="{BA8FD198-5285-49F7-96E8-ED3486954D9F}"/>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28050157-A7F4-4D2D-8803-07D0D26FB866}"/>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B28619C-B39E-43A8-A32E-F263649EC642}"/>
              </a:ext>
            </a:extLst>
          </p:cNvPr>
          <p:cNvSpPr>
            <a:spLocks/>
          </p:cNvSpPr>
          <p:nvPr/>
        </p:nvSpPr>
        <p:spPr bwMode="auto">
          <a:xfrm>
            <a:off x="8916988" y="4083844"/>
            <a:ext cx="227012" cy="35719"/>
          </a:xfrm>
          <a:custGeom>
            <a:avLst/>
            <a:gdLst>
              <a:gd name="T0" fmla="*/ 0 w 285"/>
              <a:gd name="T1" fmla="*/ 2147483646 h 61"/>
              <a:gd name="T2" fmla="*/ 1010703623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951510025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951510025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1010703623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6"/>
          <a:stretch>
            <a:fillRect/>
          </a:stretch>
        </p:blipFill>
        <p:spPr bwMode="auto">
          <a:xfrm>
            <a:off x="1" y="0"/>
            <a:ext cx="812345" cy="77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7126483"/>
      </p:ext>
    </p:extLst>
  </p:cSld>
  <p:clrMap bg1="lt1" tx1="dk1" bg2="lt2" tx2="dk2" accent1="accent1" accent2="accent2" accent3="accent3" accent4="accent4" accent5="accent5" accent6="accent6" hlink="hlink" folHlink="folHlink"/>
  <p:sldLayoutIdLst>
    <p:sldLayoutId id="2147493564" r:id="rId1"/>
    <p:sldLayoutId id="2147493565" r:id="rId2"/>
    <p:sldLayoutId id="2147493566" r:id="rId3"/>
    <p:sldLayoutId id="2147493567" r:id="rId4"/>
    <p:sldLayoutId id="2147493568" r:id="rId5"/>
    <p:sldLayoutId id="2147493569" r:id="rId6"/>
    <p:sldLayoutId id="2147493570" r:id="rId7"/>
    <p:sldLayoutId id="2147493571" r:id="rId8"/>
    <p:sldLayoutId id="2147493572" r:id="rId9"/>
    <p:sldLayoutId id="2147493573" r:id="rId10"/>
    <p:sldLayoutId id="2147493574" r:id="rId11"/>
    <p:sldLayoutId id="2147493575" r:id="rId12"/>
    <p:sldLayoutId id="2147493576" r:id="rId13"/>
    <p:sldLayoutId id="2147493593" r:id="rId14"/>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D13E6E76-F12E-4D1B-9B56-009C721BF777}"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15.</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C51EB6E8-DB40-47B3-A1ED-7368CB8F40A8}"/>
              </a:ext>
            </a:extLst>
          </p:cNvPr>
          <p:cNvPicPr>
            <a:picLocks noChangeAspect="1" noChangeArrowheads="1"/>
          </p:cNvPicPr>
          <p:nvPr userDrawn="1"/>
        </p:nvPicPr>
        <p:blipFill>
          <a:blip r:embed="rId17"/>
          <a:stretch>
            <a:fillRect/>
          </a:stretch>
        </p:blipFill>
        <p:spPr bwMode="auto">
          <a:xfrm>
            <a:off x="2304" y="1"/>
            <a:ext cx="812084" cy="77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646607"/>
      </p:ext>
    </p:extLst>
  </p:cSld>
  <p:clrMap bg1="lt1" tx1="dk1" bg2="lt2" tx2="dk2" accent1="accent1" accent2="accent2" accent3="accent3" accent4="accent4" accent5="accent5" accent6="accent6" hlink="hlink" folHlink="folHlink"/>
  <p:sldLayoutIdLst>
    <p:sldLayoutId id="2147493578" r:id="rId1"/>
    <p:sldLayoutId id="2147493579" r:id="rId2"/>
    <p:sldLayoutId id="2147493580" r:id="rId3"/>
    <p:sldLayoutId id="2147493581" r:id="rId4"/>
    <p:sldLayoutId id="2147493582" r:id="rId5"/>
    <p:sldLayoutId id="2147493583" r:id="rId6"/>
    <p:sldLayoutId id="2147493584" r:id="rId7"/>
    <p:sldLayoutId id="2147493585" r:id="rId8"/>
    <p:sldLayoutId id="2147493586" r:id="rId9"/>
    <p:sldLayoutId id="2147493587" r:id="rId10"/>
    <p:sldLayoutId id="2147493588" r:id="rId11"/>
    <p:sldLayoutId id="2147493589" r:id="rId12"/>
    <p:sldLayoutId id="2147493590" r:id="rId13"/>
    <p:sldLayoutId id="2147493591" r:id="rId14"/>
    <p:sldLayoutId id="2147493592" r:id="rId15"/>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5.xml"/></Relationships>
</file>

<file path=ppt/slides/_rels/slide10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81.xml"/><Relationship Id="rId1" Type="http://schemas.openxmlformats.org/officeDocument/2006/relationships/slideLayout" Target="../slideLayouts/slideLayout3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5.xml"/></Relationships>
</file>

<file path=ppt/slides/_rels/slide11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94.xml"/><Relationship Id="rId1" Type="http://schemas.openxmlformats.org/officeDocument/2006/relationships/slideLayout" Target="../slideLayouts/slideLayout3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5.xml"/></Relationships>
</file>

<file path=ppt/slides/_rels/slide12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97.xml"/><Relationship Id="rId1" Type="http://schemas.openxmlformats.org/officeDocument/2006/relationships/slideLayout" Target="../slideLayouts/slideLayout3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5.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35.xml"/><Relationship Id="rId1" Type="http://schemas.openxmlformats.org/officeDocument/2006/relationships/vmlDrawing" Target="../drawings/vmlDrawing2.vml"/><Relationship Id="rId5" Type="http://schemas.openxmlformats.org/officeDocument/2006/relationships/image" Target="../media/image47.wmf"/><Relationship Id="rId4" Type="http://schemas.openxmlformats.org/officeDocument/2006/relationships/oleObject" Target="../embeddings/oleObject2.bin"/></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5.xml"/><Relationship Id="rId1" Type="http://schemas.openxmlformats.org/officeDocument/2006/relationships/vmlDrawing" Target="../drawings/vmlDrawing3.vml"/><Relationship Id="rId4" Type="http://schemas.openxmlformats.org/officeDocument/2006/relationships/image" Target="../media/image48.wmf"/></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35.xml"/><Relationship Id="rId1" Type="http://schemas.openxmlformats.org/officeDocument/2006/relationships/vmlDrawing" Target="../drawings/vmlDrawing4.vml"/><Relationship Id="rId5" Type="http://schemas.openxmlformats.org/officeDocument/2006/relationships/image" Target="../media/image49.wmf"/><Relationship Id="rId4" Type="http://schemas.openxmlformats.org/officeDocument/2006/relationships/oleObject" Target="../embeddings/oleObject4.bin"/></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5.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35.xml"/><Relationship Id="rId1" Type="http://schemas.openxmlformats.org/officeDocument/2006/relationships/vmlDrawing" Target="../drawings/vmlDrawing5.vml"/><Relationship Id="rId6" Type="http://schemas.openxmlformats.org/officeDocument/2006/relationships/image" Target="../media/image51.emf"/><Relationship Id="rId5" Type="http://schemas.openxmlformats.org/officeDocument/2006/relationships/image" Target="../media/image50.wmf"/><Relationship Id="rId4" Type="http://schemas.openxmlformats.org/officeDocument/2006/relationships/oleObject" Target="../embeddings/oleObject5.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5.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35.xml"/><Relationship Id="rId1" Type="http://schemas.openxmlformats.org/officeDocument/2006/relationships/vmlDrawing" Target="../drawings/vmlDrawing6.vml"/><Relationship Id="rId5" Type="http://schemas.openxmlformats.org/officeDocument/2006/relationships/image" Target="../media/image52.wmf"/><Relationship Id="rId4" Type="http://schemas.openxmlformats.org/officeDocument/2006/relationships/oleObject" Target="../embeddings/oleObject6.bin"/></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5.xml"/></Relationships>
</file>

<file path=ppt/slides/_rels/slide144.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35.xml"/></Relationships>
</file>

<file path=ppt/slides/_rels/slide14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3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L%C3%A1szl%C3%B3_B%C3%A9l%C3%A1dy" TargetMode="External"/><Relationship Id="rId2" Type="http://schemas.openxmlformats.org/officeDocument/2006/relationships/hyperlink" Target="https://en.wikipedia.org/wiki/Cache_replacement_policies)" TargetMode="External"/><Relationship Id="rId1" Type="http://schemas.openxmlformats.org/officeDocument/2006/relationships/slideLayout" Target="../slideLayouts/slideLayout7.xml"/><Relationship Id="rId4" Type="http://schemas.openxmlformats.org/officeDocument/2006/relationships/hyperlink" Target="https://en.wikipedia.org/wiki/Page_replacement_algorithm#The_theoretically_optimal_page_replacement_algorithm"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8" Type="http://schemas.openxmlformats.org/officeDocument/2006/relationships/hyperlink" Target="https://www.amazon.com/s/ref=dp_byline_sr_book_3?ie=UTF8&amp;text=Jennifer+Widom&amp;search-alias=books&amp;field-author=Jennifer+Widom&amp;sort=relevancerank" TargetMode="External"/><Relationship Id="rId3" Type="http://schemas.openxmlformats.org/officeDocument/2006/relationships/image" Target="../media/image1.emf"/><Relationship Id="rId7" Type="http://schemas.openxmlformats.org/officeDocument/2006/relationships/hyperlink" Target="https://www.amazon.com/s/ref=dp_byline_sr_book_2?ie=UTF8&amp;text=Jeffrey+D.+Ullman&amp;search-alias=books&amp;field-author=Jeffrey+D.+Ullman&amp;sort=relevancerank"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www.amazon.com/s/ref=dp_byline_sr_book_1?ie=UTF8&amp;text=Hector+Garcia-Molina&amp;search-alias=books&amp;field-author=Hector+Garcia-Molina&amp;sort=relevancerank" TargetMode="External"/><Relationship Id="rId5" Type="http://schemas.openxmlformats.org/officeDocument/2006/relationships/image" Target="../media/image6.tiff"/><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22.svg"/></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emf"/><Relationship Id="rId7" Type="http://schemas.openxmlformats.org/officeDocument/2006/relationships/hyperlink" Target="https://www.amazon.com/s/ref=dp_byline_sr_book_3?ie=UTF8&amp;text=Jennifer+Widom&amp;search-alias=books&amp;field-author=Jennifer+Widom&amp;sort=relevancerank"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www.amazon.com/s/ref=dp_byline_sr_book_2?ie=UTF8&amp;text=Jeffrey+D.+Ullman&amp;search-alias=books&amp;field-author=Jeffrey+D.+Ullman&amp;sort=relevancerank" TargetMode="External"/><Relationship Id="rId5" Type="http://schemas.openxmlformats.org/officeDocument/2006/relationships/hyperlink" Target="https://www.amazon.com/s/ref=dp_byline_sr_book_1?ie=UTF8&amp;text=Hector+Garcia-Molina&amp;search-alias=books&amp;field-author=Hector+Garcia-Molina&amp;sort=relevancerank" TargetMode="Externa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7.xml"/><Relationship Id="rId1" Type="http://schemas.openxmlformats.org/officeDocument/2006/relationships/slideLayout" Target="../slideLayouts/slideLayout21.xml"/><Relationship Id="rId4" Type="http://schemas.openxmlformats.org/officeDocument/2006/relationships/image" Target="../media/image25.emf"/></Relationships>
</file>

<file path=ppt/slides/_rels/slide5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1.emf"/><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9.xml"/><Relationship Id="rId1" Type="http://schemas.openxmlformats.org/officeDocument/2006/relationships/slideLayout" Target="../slideLayouts/slideLayout21.xml"/><Relationship Id="rId4" Type="http://schemas.openxmlformats.org/officeDocument/2006/relationships/image" Target="../media/image33.emf"/></Relationships>
</file>

<file path=ppt/slides/_rels/slide5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0.xml"/><Relationship Id="rId1" Type="http://schemas.openxmlformats.org/officeDocument/2006/relationships/slideLayout" Target="../slideLayouts/slideLayout21.xml"/><Relationship Id="rId4" Type="http://schemas.openxmlformats.org/officeDocument/2006/relationships/image" Target="../media/image33.emf"/></Relationships>
</file>

<file path=ppt/slides/_rels/slide5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1.xml"/><Relationship Id="rId1" Type="http://schemas.openxmlformats.org/officeDocument/2006/relationships/slideLayout" Target="../slideLayouts/slideLayout21.xml"/><Relationship Id="rId4" Type="http://schemas.openxmlformats.org/officeDocument/2006/relationships/image" Target="../media/image34.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1.xml"/><Relationship Id="rId1" Type="http://schemas.openxmlformats.org/officeDocument/2006/relationships/vmlDrawing" Target="../drawings/vmlDrawing1.vml"/><Relationship Id="rId6" Type="http://schemas.openxmlformats.org/officeDocument/2006/relationships/image" Target="../media/image37.png"/><Relationship Id="rId5" Type="http://schemas.openxmlformats.org/officeDocument/2006/relationships/image" Target="../media/image36.wmf"/><Relationship Id="rId4" Type="http://schemas.openxmlformats.org/officeDocument/2006/relationships/oleObject" Target="../embeddings/oleObject1.bin"/></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1.xml"/><Relationship Id="rId1" Type="http://schemas.openxmlformats.org/officeDocument/2006/relationships/slideLayout" Target="../slideLayouts/slideLayout21.xml"/><Relationship Id="rId4" Type="http://schemas.openxmlformats.org/officeDocument/2006/relationships/image" Target="../media/image25.emf"/></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hyperlink" Target="https://softwareengineeringdaily.com/2017/01/13/columnar-data-apache-arrow-and-parquet-with-julien-le-dem-and-jacques-nadeau/"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3.xml"/><Relationship Id="rId1" Type="http://schemas.openxmlformats.org/officeDocument/2006/relationships/slideLayout" Target="../slideLayouts/slideLayout33.xml"/><Relationship Id="rId4" Type="http://schemas.openxmlformats.org/officeDocument/2006/relationships/image" Target="../media/image1.emf"/></Relationships>
</file>

<file path=ppt/slides/_rels/slide8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66.xml"/><Relationship Id="rId1" Type="http://schemas.openxmlformats.org/officeDocument/2006/relationships/slideLayout" Target="../slideLayouts/slideLayout3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1" descr="16x9_BG-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85750"/>
            <a:ext cx="91440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638300"/>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COMS W4111 - Introduction to Databases</a:t>
            </a:r>
            <a:endParaRPr lang="en-US" altLang="en-US" i="1" dirty="0">
              <a:solidFill>
                <a:schemeClr val="bg1"/>
              </a:solidFill>
            </a:endParaRPr>
          </a:p>
          <a:p>
            <a:pPr algn="ctr"/>
            <a:r>
              <a:rPr lang="en-US" altLang="en-US" i="1" dirty="0">
                <a:solidFill>
                  <a:schemeClr val="bg1"/>
                </a:solidFill>
              </a:rPr>
              <a:t>(Module II)</a:t>
            </a:r>
            <a:br>
              <a:rPr lang="en-US" altLang="en-US" i="1" dirty="0">
                <a:solidFill>
                  <a:schemeClr val="bg1"/>
                </a:solidFill>
              </a:rPr>
            </a:br>
            <a:r>
              <a:rPr lang="en-US" altLang="en-US" i="1" dirty="0">
                <a:solidFill>
                  <a:schemeClr val="bg1"/>
                </a:solidFill>
              </a:rPr>
              <a:t>DBMS Architecture and Implementation: Indexes, Query Processing/Optimization</a:t>
            </a:r>
          </a:p>
          <a:p>
            <a:pPr algn="ctr"/>
            <a:endParaRPr lang="en-US" altLang="en-US" i="1" dirty="0">
              <a:solidFill>
                <a:schemeClr val="bg1"/>
              </a:solidFill>
            </a:endParaRPr>
          </a:p>
          <a:p>
            <a:pPr algn="ctr"/>
            <a:r>
              <a:rPr lang="en-US" altLang="en-US" i="1" dirty="0">
                <a:solidFill>
                  <a:schemeClr val="bg1"/>
                </a:solidFill>
              </a:rPr>
              <a:t>Donald F. Ferguson (</a:t>
            </a:r>
            <a:r>
              <a:rPr lang="en-US" altLang="en-US" i="1" dirty="0" err="1">
                <a:solidFill>
                  <a:schemeClr val="bg1"/>
                </a:solidFill>
              </a:rPr>
              <a:t>dff@cs.columbia.edu</a:t>
            </a:r>
            <a:r>
              <a:rPr lang="en-US" altLang="en-US" i="1" dirty="0">
                <a:solidFill>
                  <a:schemeClr val="bg1"/>
                </a:solidFill>
              </a:rPr>
              <a:t>)</a:t>
            </a:r>
          </a:p>
        </p:txBody>
      </p:sp>
      <p:sp>
        <p:nvSpPr>
          <p:cNvPr id="3077" name="TextBox 10"/>
          <p:cNvSpPr txBox="1">
            <a:spLocks noChangeArrowheads="1"/>
          </p:cNvSpPr>
          <p:nvPr/>
        </p:nvSpPr>
        <p:spPr bwMode="auto">
          <a:xfrm>
            <a:off x="0" y="4695825"/>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lnSpc>
                <a:spcPts val="2400"/>
              </a:lnSpc>
            </a:pPr>
            <a:r>
              <a:rPr lang="en-US" altLang="en-US" sz="1200" i="1" dirty="0">
                <a:solidFill>
                  <a:schemeClr val="bg1"/>
                </a:solidFill>
              </a:rPr>
              <a:t>Lecture 10: Indexes, Query Processing/Optimization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DADB3-35F6-4B68-B765-D70C1EF9A135}"/>
              </a:ext>
            </a:extLst>
          </p:cNvPr>
          <p:cNvSpPr>
            <a:spLocks noGrp="1"/>
          </p:cNvSpPr>
          <p:nvPr>
            <p:ph type="title"/>
          </p:nvPr>
        </p:nvSpPr>
        <p:spPr/>
        <p:txBody>
          <a:bodyPr/>
          <a:lstStyle/>
          <a:p>
            <a:r>
              <a:rPr lang="en-IN" dirty="0"/>
              <a:t>Columnar Representation</a:t>
            </a:r>
          </a:p>
        </p:txBody>
      </p:sp>
      <p:sp>
        <p:nvSpPr>
          <p:cNvPr id="3" name="Content Placeholder 2">
            <a:extLst>
              <a:ext uri="{FF2B5EF4-FFF2-40B4-BE49-F238E27FC236}">
                <a16:creationId xmlns:a16="http://schemas.microsoft.com/office/drawing/2014/main" id="{1D9BB982-1780-40AF-99CB-C24C58FDC91C}"/>
              </a:ext>
            </a:extLst>
          </p:cNvPr>
          <p:cNvSpPr>
            <a:spLocks noGrp="1"/>
          </p:cNvSpPr>
          <p:nvPr>
            <p:ph idx="1"/>
          </p:nvPr>
        </p:nvSpPr>
        <p:spPr>
          <a:xfrm>
            <a:off x="1753791" y="820342"/>
            <a:ext cx="6023372" cy="3755231"/>
          </a:xfrm>
        </p:spPr>
        <p:txBody>
          <a:bodyPr/>
          <a:lstStyle/>
          <a:p>
            <a:r>
              <a:rPr lang="en-IN" dirty="0"/>
              <a:t>Benefits:</a:t>
            </a:r>
          </a:p>
          <a:p>
            <a:pPr lvl="1"/>
            <a:r>
              <a:rPr lang="en-IN" dirty="0"/>
              <a:t>Reduced IO if only some attributes are accessed</a:t>
            </a:r>
          </a:p>
          <a:p>
            <a:pPr lvl="1"/>
            <a:r>
              <a:rPr lang="en-IN" dirty="0"/>
              <a:t>Improved CPU cache performance </a:t>
            </a:r>
          </a:p>
          <a:p>
            <a:pPr lvl="1"/>
            <a:r>
              <a:rPr lang="en-IN" dirty="0"/>
              <a:t>Improved compression</a:t>
            </a:r>
          </a:p>
          <a:p>
            <a:pPr lvl="1"/>
            <a:r>
              <a:rPr lang="en-IN" b="1" dirty="0">
                <a:solidFill>
                  <a:srgbClr val="002060"/>
                </a:solidFill>
              </a:rPr>
              <a:t>Vector processing </a:t>
            </a:r>
            <a:r>
              <a:rPr lang="en-IN" dirty="0"/>
              <a:t>on modern CPU architectures</a:t>
            </a:r>
          </a:p>
          <a:p>
            <a:r>
              <a:rPr lang="en-IN" dirty="0"/>
              <a:t>Drawbacks</a:t>
            </a:r>
          </a:p>
          <a:p>
            <a:pPr lvl="1"/>
            <a:r>
              <a:rPr lang="en-IN" dirty="0"/>
              <a:t>Cost of tuple reconstruction from columnar representation</a:t>
            </a:r>
          </a:p>
          <a:p>
            <a:pPr lvl="1"/>
            <a:r>
              <a:rPr lang="en-IN" dirty="0"/>
              <a:t>Cost of tuple deletion and update</a:t>
            </a:r>
          </a:p>
          <a:p>
            <a:pPr lvl="1"/>
            <a:r>
              <a:rPr lang="en-IN" dirty="0"/>
              <a:t>Cost of decompression</a:t>
            </a:r>
          </a:p>
          <a:p>
            <a:r>
              <a:rPr lang="en-IN" dirty="0"/>
              <a:t>Columnar representation found to be more efficient for decision support than row-oriented representation</a:t>
            </a:r>
          </a:p>
          <a:p>
            <a:r>
              <a:rPr lang="en-IN" dirty="0"/>
              <a:t>Traditional row-oriented representation preferable for transaction processing</a:t>
            </a:r>
          </a:p>
          <a:p>
            <a:r>
              <a:rPr lang="en-IN" dirty="0"/>
              <a:t>Some databases support both representations</a:t>
            </a:r>
          </a:p>
          <a:p>
            <a:pPr lvl="1"/>
            <a:r>
              <a:rPr lang="en-IN" dirty="0"/>
              <a:t>Called </a:t>
            </a:r>
            <a:r>
              <a:rPr lang="en-IN" b="1" dirty="0">
                <a:solidFill>
                  <a:srgbClr val="002060"/>
                </a:solidFill>
              </a:rPr>
              <a:t>hybrid row/column stores</a:t>
            </a:r>
          </a:p>
        </p:txBody>
      </p:sp>
    </p:spTree>
    <p:extLst>
      <p:ext uri="{BB962C8B-B14F-4D97-AF65-F5344CB8AC3E}">
        <p14:creationId xmlns:p14="http://schemas.microsoft.com/office/powerpoint/2010/main" val="5277734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a:extLst>
              <a:ext uri="{FF2B5EF4-FFF2-40B4-BE49-F238E27FC236}">
                <a16:creationId xmlns:a16="http://schemas.microsoft.com/office/drawing/2014/main" id="{63DD128C-77F0-4A3D-A3AD-12E6BC9F552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Involving Comparisons</a:t>
            </a:r>
          </a:p>
        </p:txBody>
      </p:sp>
      <p:sp>
        <p:nvSpPr>
          <p:cNvPr id="318467" name="Rectangle 3">
            <a:extLst>
              <a:ext uri="{FF2B5EF4-FFF2-40B4-BE49-F238E27FC236}">
                <a16:creationId xmlns:a16="http://schemas.microsoft.com/office/drawing/2014/main" id="{C20946C2-54EF-43A4-BEEE-FF0078C6C2CB}"/>
              </a:ext>
            </a:extLst>
          </p:cNvPr>
          <p:cNvSpPr>
            <a:spLocks noGrp="1" noChangeArrowheads="1"/>
          </p:cNvSpPr>
          <p:nvPr>
            <p:ph idx="1"/>
          </p:nvPr>
        </p:nvSpPr>
        <p:spPr>
          <a:xfrm>
            <a:off x="1772531" y="881017"/>
            <a:ext cx="5729101" cy="3540590"/>
          </a:xfrm>
        </p:spPr>
        <p:txBody>
          <a:bodyPr/>
          <a:lstStyle/>
          <a:p>
            <a:pPr>
              <a:lnSpc>
                <a:spcPct val="90000"/>
              </a:lnSpc>
            </a:pPr>
            <a:r>
              <a:rPr kumimoji="0" lang="en-US" altLang="en-US" dirty="0">
                <a:ea typeface="MS PGothic" panose="020B0600070205080204" pitchFamily="34" charset="-128"/>
              </a:rPr>
              <a:t>Can implement selections of the form </a:t>
            </a:r>
            <a:r>
              <a:rPr kumimoji="0" lang="en-US" altLang="en-US"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or </a:t>
            </a:r>
            <a:r>
              <a:rPr kumimoji="0" lang="en-US" altLang="en-US" i="1" baseline="-25000" dirty="0">
                <a:ea typeface="MS PGothic" panose="020B0600070205080204" pitchFamily="34" charset="-128"/>
                <a:sym typeface="Symbol" panose="05050102010706020507" pitchFamily="18" charset="2"/>
              </a:rPr>
              <a:t>A </a:t>
            </a:r>
            <a:r>
              <a:rPr kumimoji="0" lang="en-US" altLang="en-US" baseline="-25000" dirty="0">
                <a:ea typeface="MS PGothic" panose="020B0600070205080204" pitchFamily="34" charset="-128"/>
                <a:sym typeface="Symbol" panose="05050102010706020507" pitchFamily="18" charset="2"/>
              </a:rPr>
              <a:t> </a:t>
            </a:r>
            <a:r>
              <a:rPr kumimoji="0" lang="en-US" altLang="en-US" i="1" baseline="-25000" dirty="0">
                <a:ea typeface="MS PGothic" panose="020B0600070205080204" pitchFamily="34" charset="-128"/>
                <a:sym typeface="Symbol" panose="05050102010706020507" pitchFamily="18" charset="2"/>
              </a:rPr>
              <a:t>V</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by using</a:t>
            </a:r>
          </a:p>
          <a:p>
            <a:pPr lvl="1">
              <a:lnSpc>
                <a:spcPct val="90000"/>
              </a:lnSpc>
            </a:pPr>
            <a:r>
              <a:rPr kumimoji="0" lang="en-US" altLang="en-US" dirty="0">
                <a:ea typeface="MS PGothic" panose="020B0600070205080204" pitchFamily="34" charset="-128"/>
                <a:sym typeface="Symbol" panose="05050102010706020507" pitchFamily="18" charset="2"/>
              </a:rPr>
              <a:t> a linear file scan,</a:t>
            </a:r>
          </a:p>
          <a:p>
            <a:pPr lvl="1">
              <a:lnSpc>
                <a:spcPct val="90000"/>
              </a:lnSpc>
            </a:pPr>
            <a:r>
              <a:rPr kumimoji="0" lang="en-US" altLang="en-US" dirty="0">
                <a:ea typeface="MS PGothic" panose="020B0600070205080204" pitchFamily="34" charset="-128"/>
                <a:sym typeface="Symbol" panose="05050102010706020507" pitchFamily="18" charset="2"/>
              </a:rPr>
              <a:t> or by using indices in the following ways:</a:t>
            </a:r>
          </a:p>
          <a:p>
            <a:pPr>
              <a:lnSpc>
                <a:spcPct val="90000"/>
              </a:lnSpc>
            </a:pPr>
            <a:r>
              <a:rPr lang="en-US" altLang="en-US" b="1" dirty="0">
                <a:ea typeface="MS PGothic" panose="020B0600070205080204" pitchFamily="34" charset="-128"/>
              </a:rPr>
              <a:t>A5</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clustering index, comparison</a:t>
            </a:r>
            <a:r>
              <a:rPr lang="en-US" altLang="en-US" dirty="0">
                <a:ea typeface="MS PGothic" panose="020B0600070205080204" pitchFamily="34" charset="-128"/>
              </a:rPr>
              <a:t>)</a:t>
            </a:r>
            <a:r>
              <a:rPr lang="en-US" altLang="en-US" i="1" dirty="0">
                <a:ea typeface="MS PGothic" panose="020B0600070205080204" pitchFamily="34" charset="-128"/>
              </a:rPr>
              <a:t>.</a:t>
            </a:r>
            <a:r>
              <a:rPr lang="en-US" altLang="en-US" dirty="0">
                <a:ea typeface="MS PGothic" panose="020B0600070205080204" pitchFamily="34" charset="-128"/>
              </a:rPr>
              <a:t> (Relation is sorted on A)</a:t>
            </a:r>
            <a:endParaRPr lang="en-US" altLang="en-US" i="1" dirty="0">
              <a:ea typeface="MS PGothic" panose="020B0600070205080204" pitchFamily="34" charset="-128"/>
            </a:endParaRPr>
          </a:p>
          <a:p>
            <a:pPr lvl="2">
              <a:lnSpc>
                <a:spcPct val="90000"/>
              </a:lnSpc>
            </a:pPr>
            <a:r>
              <a:rPr lang="en-US" altLang="en-US" dirty="0">
                <a:ea typeface="MS PGothic" panose="020B0600070205080204" pitchFamily="34" charset="-128"/>
              </a:rPr>
              <a:t>For </a:t>
            </a:r>
            <a:r>
              <a:rPr kumimoji="0" lang="en-US" altLang="en-US" i="1"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  V</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use index to find first tuple </a:t>
            </a:r>
            <a:r>
              <a:rPr kumimoji="0" lang="en-US" altLang="en-US" i="1" dirty="0">
                <a:ea typeface="MS PGothic" panose="020B0600070205080204" pitchFamily="34" charset="-128"/>
                <a:sym typeface="Symbol" panose="05050102010706020507" pitchFamily="18" charset="2"/>
              </a:rPr>
              <a:t> v</a:t>
            </a:r>
            <a:r>
              <a:rPr kumimoji="0" lang="en-US" altLang="en-US" dirty="0">
                <a:ea typeface="MS PGothic" panose="020B0600070205080204" pitchFamily="34" charset="-128"/>
                <a:sym typeface="Symbol" panose="05050102010706020507" pitchFamily="18" charset="2"/>
              </a:rPr>
              <a:t>  and scan relation sequentially  from there</a:t>
            </a:r>
          </a:p>
          <a:p>
            <a:pPr lvl="2">
              <a:lnSpc>
                <a:spcPct val="90000"/>
              </a:lnSpc>
            </a:pPr>
            <a:r>
              <a:rPr kumimoji="0" lang="en-US" altLang="en-US" dirty="0">
                <a:ea typeface="MS PGothic" panose="020B0600070205080204" pitchFamily="34" charset="-128"/>
                <a:sym typeface="Symbol" panose="05050102010706020507" pitchFamily="18" charset="2"/>
              </a:rPr>
              <a:t>For </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just scan relation sequentially till first tuple &gt; </a:t>
            </a:r>
            <a:r>
              <a:rPr kumimoji="0" lang="en-US" altLang="en-US" i="1"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do not use index</a:t>
            </a:r>
            <a:endParaRPr lang="en-US" altLang="en-US" dirty="0">
              <a:ea typeface="MS PGothic" panose="020B0600070205080204" pitchFamily="34" charset="-128"/>
            </a:endParaRPr>
          </a:p>
          <a:p>
            <a:pPr>
              <a:lnSpc>
                <a:spcPct val="90000"/>
              </a:lnSpc>
            </a:pPr>
            <a:r>
              <a:rPr lang="en-US" altLang="en-US" b="1" dirty="0">
                <a:ea typeface="MS PGothic" panose="020B0600070205080204" pitchFamily="34" charset="-128"/>
              </a:rPr>
              <a:t>A6</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clustering index, comparison</a:t>
            </a:r>
            <a:r>
              <a:rPr lang="en-US" altLang="en-US" dirty="0">
                <a:ea typeface="MS PGothic" panose="020B0600070205080204" pitchFamily="34" charset="-128"/>
              </a:rPr>
              <a:t>). </a:t>
            </a:r>
          </a:p>
          <a:p>
            <a:pPr lvl="2">
              <a:lnSpc>
                <a:spcPct val="90000"/>
              </a:lnSpc>
            </a:pPr>
            <a:r>
              <a:rPr lang="en-US" altLang="en-US" dirty="0">
                <a:ea typeface="MS PGothic" panose="020B0600070205080204" pitchFamily="34" charset="-128"/>
              </a:rPr>
              <a:t>For </a:t>
            </a:r>
            <a:r>
              <a:rPr kumimoji="0" lang="en-US" altLang="en-US" i="1"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  V</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use index to find first index entry </a:t>
            </a:r>
            <a:r>
              <a:rPr kumimoji="0" lang="en-US" altLang="en-US" i="1" dirty="0">
                <a:ea typeface="MS PGothic" panose="020B0600070205080204" pitchFamily="34" charset="-128"/>
                <a:sym typeface="Symbol" panose="05050102010706020507" pitchFamily="18" charset="2"/>
              </a:rPr>
              <a:t> v</a:t>
            </a:r>
            <a:r>
              <a:rPr kumimoji="0" lang="en-US" altLang="en-US" dirty="0">
                <a:ea typeface="MS PGothic" panose="020B0600070205080204" pitchFamily="34" charset="-128"/>
                <a:sym typeface="Symbol" panose="05050102010706020507" pitchFamily="18" charset="2"/>
              </a:rPr>
              <a:t> and scan index sequentially  from there, to find pointers to records.</a:t>
            </a:r>
          </a:p>
          <a:p>
            <a:pPr lvl="2">
              <a:lnSpc>
                <a:spcPct val="90000"/>
              </a:lnSpc>
            </a:pPr>
            <a:r>
              <a:rPr kumimoji="0" lang="en-US" altLang="en-US" dirty="0">
                <a:ea typeface="MS PGothic" panose="020B0600070205080204" pitchFamily="34" charset="-128"/>
                <a:sym typeface="Symbol" panose="05050102010706020507" pitchFamily="18" charset="2"/>
              </a:rPr>
              <a:t>For </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just scan leaf pages of index finding pointers to records, till first entry &gt; </a:t>
            </a:r>
            <a:r>
              <a:rPr kumimoji="0" lang="en-US" altLang="en-US" i="1" dirty="0">
                <a:ea typeface="MS PGothic" panose="020B0600070205080204" pitchFamily="34" charset="-128"/>
                <a:sym typeface="Symbol" panose="05050102010706020507" pitchFamily="18" charset="2"/>
              </a:rPr>
              <a:t>v</a:t>
            </a:r>
            <a:endParaRPr lang="en-US" altLang="en-US" i="1" dirty="0">
              <a:ea typeface="MS PGothic" panose="020B0600070205080204" pitchFamily="34" charset="-128"/>
            </a:endParaRPr>
          </a:p>
          <a:p>
            <a:pPr lvl="2">
              <a:lnSpc>
                <a:spcPct val="90000"/>
              </a:lnSpc>
            </a:pPr>
            <a:r>
              <a:rPr kumimoji="0" lang="en-US" altLang="en-US" dirty="0">
                <a:ea typeface="MS PGothic" panose="020B0600070205080204" pitchFamily="34" charset="-128"/>
                <a:sym typeface="Symbol" panose="05050102010706020507" pitchFamily="18" charset="2"/>
              </a:rPr>
              <a:t>In either case, retrieve records that are pointed to</a:t>
            </a:r>
          </a:p>
          <a:p>
            <a:pPr lvl="2">
              <a:lnSpc>
                <a:spcPct val="90000"/>
              </a:lnSpc>
            </a:pPr>
            <a:r>
              <a:rPr kumimoji="0" lang="en-US" altLang="en-US" dirty="0">
                <a:ea typeface="MS PGothic" panose="020B0600070205080204" pitchFamily="34" charset="-128"/>
                <a:sym typeface="Symbol" panose="05050102010706020507" pitchFamily="18" charset="2"/>
              </a:rPr>
              <a:t>requires an I/O per record;</a:t>
            </a:r>
            <a:r>
              <a:rPr lang="en-US" altLang="en-US" dirty="0">
                <a:ea typeface="MS PGothic" panose="020B0600070205080204" pitchFamily="34" charset="-128"/>
              </a:rPr>
              <a:t> Linear file scan may be cheaper!</a:t>
            </a:r>
          </a:p>
        </p:txBody>
      </p:sp>
    </p:spTree>
    <p:extLst>
      <p:ext uri="{BB962C8B-B14F-4D97-AF65-F5344CB8AC3E}">
        <p14:creationId xmlns:p14="http://schemas.microsoft.com/office/powerpoint/2010/main" val="29053173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84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84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84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846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846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8467">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846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846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846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846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846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7"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a:extLst>
              <a:ext uri="{FF2B5EF4-FFF2-40B4-BE49-F238E27FC236}">
                <a16:creationId xmlns:a16="http://schemas.microsoft.com/office/drawing/2014/main" id="{7FD05BB0-1BC5-4784-9BDD-C08905CE858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Implementation of Complex Selections</a:t>
            </a:r>
          </a:p>
        </p:txBody>
      </p:sp>
      <p:sp>
        <p:nvSpPr>
          <p:cNvPr id="319491" name="Rectangle 3">
            <a:extLst>
              <a:ext uri="{FF2B5EF4-FFF2-40B4-BE49-F238E27FC236}">
                <a16:creationId xmlns:a16="http://schemas.microsoft.com/office/drawing/2014/main" id="{BB2B64C1-1D3F-4E22-A3D1-7315FFB6625A}"/>
              </a:ext>
            </a:extLst>
          </p:cNvPr>
          <p:cNvSpPr>
            <a:spLocks noGrp="1" noChangeArrowheads="1"/>
          </p:cNvSpPr>
          <p:nvPr>
            <p:ph idx="1"/>
          </p:nvPr>
        </p:nvSpPr>
        <p:spPr>
          <a:xfrm>
            <a:off x="1779187" y="890041"/>
            <a:ext cx="5629229" cy="3630827"/>
          </a:xfrm>
        </p:spPr>
        <p:txBody>
          <a:bodyPr/>
          <a:lstStyle/>
          <a:p>
            <a:pPr>
              <a:tabLst>
                <a:tab pos="1753791" algn="l"/>
              </a:tabLst>
            </a:pPr>
            <a:r>
              <a:rPr lang="en-US" altLang="en-US" b="1" dirty="0">
                <a:ea typeface="MS PGothic" panose="020B0600070205080204" pitchFamily="34" charset="-128"/>
                <a:sym typeface="Greek Symbols" pitchFamily="18" charset="2"/>
              </a:rPr>
              <a:t>Conjunction: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2</a:t>
            </a:r>
            <a:r>
              <a:rPr lang="en-US" altLang="en-US" dirty="0">
                <a:ea typeface="MS PGothic" panose="020B0600070205080204" pitchFamily="34" charset="-128"/>
                <a:sym typeface="Symbol" panose="05050102010706020507" pitchFamily="18" charset="2"/>
              </a:rPr>
              <a:t>. . .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Greek Symbols" pitchFamily="18" charset="2"/>
              </a:rPr>
              <a:t>n</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  </a:t>
            </a:r>
          </a:p>
          <a:p>
            <a:pPr>
              <a:tabLst>
                <a:tab pos="1753791" algn="l"/>
              </a:tabLst>
            </a:pPr>
            <a:r>
              <a:rPr lang="en-US" altLang="en-US" b="1" dirty="0">
                <a:ea typeface="MS PGothic" panose="020B0600070205080204" pitchFamily="34" charset="-128"/>
              </a:rPr>
              <a:t>A7</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conjunctive selection using one index</a:t>
            </a:r>
            <a:r>
              <a:rPr lang="en-US" altLang="en-US" dirty="0">
                <a:ea typeface="MS PGothic" panose="020B0600070205080204" pitchFamily="34" charset="-128"/>
              </a:rPr>
              <a:t>).</a:t>
            </a:r>
            <a:r>
              <a:rPr lang="en-US" altLang="en-US" i="1" dirty="0">
                <a:ea typeface="MS PGothic" panose="020B0600070205080204" pitchFamily="34" charset="-128"/>
              </a:rPr>
              <a:t>  </a:t>
            </a:r>
          </a:p>
          <a:p>
            <a:pPr lvl="1">
              <a:tabLst>
                <a:tab pos="1753791" algn="l"/>
              </a:tabLst>
            </a:pPr>
            <a:r>
              <a:rPr lang="en-US" altLang="en-US" dirty="0">
                <a:ea typeface="MS PGothic" panose="020B0600070205080204" pitchFamily="34" charset="-128"/>
              </a:rPr>
              <a:t>Select a combination of </a:t>
            </a:r>
            <a:r>
              <a:rPr lang="en-US" altLang="en-US" dirty="0">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Greek Symbols" pitchFamily="18" charset="2"/>
              </a:rPr>
              <a:t>i</a:t>
            </a:r>
            <a:r>
              <a:rPr lang="en-US" altLang="en-US" dirty="0">
                <a:ea typeface="MS PGothic" panose="020B0600070205080204" pitchFamily="34" charset="-128"/>
                <a:sym typeface="Greek Symbols" pitchFamily="18" charset="2"/>
              </a:rPr>
              <a:t> and algorithms A1 through A7 that results in the least cost for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r).</a:t>
            </a:r>
          </a:p>
          <a:p>
            <a:pPr lvl="1">
              <a:tabLst>
                <a:tab pos="1753791" algn="l"/>
              </a:tabLst>
            </a:pPr>
            <a:r>
              <a:rPr lang="en-US" altLang="en-US" i="1" dirty="0">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Test other conditions on tuple after fetching it into memory buffer.</a:t>
            </a:r>
          </a:p>
          <a:p>
            <a:pPr>
              <a:tabLst>
                <a:tab pos="1753791" algn="l"/>
              </a:tabLst>
            </a:pPr>
            <a:r>
              <a:rPr lang="en-US" altLang="en-US" b="1" dirty="0">
                <a:ea typeface="MS PGothic" panose="020B0600070205080204" pitchFamily="34" charset="-128"/>
                <a:sym typeface="Greek Symbols" pitchFamily="18" charset="2"/>
              </a:rPr>
              <a:t>A8</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conjunctive selection using composite index</a:t>
            </a:r>
            <a:r>
              <a:rPr lang="en-US" altLang="en-US" dirty="0">
                <a:ea typeface="MS PGothic" panose="020B0600070205080204" pitchFamily="34" charset="-128"/>
                <a:sym typeface="Greek Symbols" pitchFamily="18" charset="2"/>
              </a:rPr>
              <a:t>).  </a:t>
            </a:r>
          </a:p>
          <a:p>
            <a:pPr lvl="1">
              <a:tabLst>
                <a:tab pos="1753791" algn="l"/>
              </a:tabLst>
            </a:pPr>
            <a:r>
              <a:rPr lang="en-US" altLang="en-US" dirty="0">
                <a:ea typeface="MS PGothic" panose="020B0600070205080204" pitchFamily="34" charset="-128"/>
                <a:sym typeface="Greek Symbols" pitchFamily="18" charset="2"/>
              </a:rPr>
              <a:t>Use appropriate composite (multiple-key) index if available.</a:t>
            </a:r>
          </a:p>
          <a:p>
            <a:pPr>
              <a:tabLst>
                <a:tab pos="1753791" algn="l"/>
              </a:tabLst>
            </a:pPr>
            <a:r>
              <a:rPr lang="en-US" altLang="en-US" b="1" dirty="0">
                <a:ea typeface="MS PGothic" panose="020B0600070205080204" pitchFamily="34" charset="-128"/>
                <a:sym typeface="Greek Symbols" pitchFamily="18" charset="2"/>
              </a:rPr>
              <a:t>A9</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conjunctive selection by intersection of identifiers</a:t>
            </a:r>
            <a:r>
              <a:rPr lang="en-US" altLang="en-US" i="1" dirty="0">
                <a:ea typeface="MS PGothic" panose="020B0600070205080204" pitchFamily="34" charset="-128"/>
                <a:sym typeface="Greek Symbols" pitchFamily="18" charset="2"/>
              </a:rPr>
              <a:t>).</a:t>
            </a:r>
            <a:r>
              <a:rPr lang="en-US" altLang="en-US" dirty="0">
                <a:ea typeface="MS PGothic" panose="020B0600070205080204" pitchFamily="34" charset="-128"/>
                <a:sym typeface="Greek Symbols" pitchFamily="18" charset="2"/>
              </a:rPr>
              <a:t> </a:t>
            </a:r>
          </a:p>
          <a:p>
            <a:pPr lvl="1">
              <a:tabLst>
                <a:tab pos="1753791" algn="l"/>
              </a:tabLst>
            </a:pPr>
            <a:r>
              <a:rPr lang="en-US" altLang="en-US" dirty="0">
                <a:ea typeface="MS PGothic" panose="020B0600070205080204" pitchFamily="34" charset="-128"/>
                <a:sym typeface="Greek Symbols" pitchFamily="18" charset="2"/>
              </a:rPr>
              <a:t>Requires indices with record pointers. </a:t>
            </a:r>
          </a:p>
          <a:p>
            <a:pPr lvl="1">
              <a:tabLst>
                <a:tab pos="1753791" algn="l"/>
              </a:tabLst>
            </a:pPr>
            <a:r>
              <a:rPr lang="en-US" altLang="en-US" dirty="0">
                <a:ea typeface="MS PGothic" panose="020B0600070205080204" pitchFamily="34" charset="-128"/>
                <a:sym typeface="Greek Symbols" pitchFamily="18" charset="2"/>
              </a:rPr>
              <a:t>Use corresponding index for each condition, and take intersection of all the obtained sets of record pointers. </a:t>
            </a:r>
          </a:p>
          <a:p>
            <a:pPr lvl="1">
              <a:tabLst>
                <a:tab pos="1753791" algn="l"/>
              </a:tabLst>
            </a:pPr>
            <a:r>
              <a:rPr lang="en-US" altLang="en-US" dirty="0">
                <a:ea typeface="MS PGothic" panose="020B0600070205080204" pitchFamily="34" charset="-128"/>
                <a:sym typeface="Greek Symbols" pitchFamily="18" charset="2"/>
              </a:rPr>
              <a:t>Then fetch records from file</a:t>
            </a:r>
          </a:p>
          <a:p>
            <a:pPr lvl="1">
              <a:tabLst>
                <a:tab pos="1753791" algn="l"/>
              </a:tabLst>
            </a:pPr>
            <a:r>
              <a:rPr lang="en-US" altLang="en-US" dirty="0">
                <a:ea typeface="MS PGothic" panose="020B0600070205080204" pitchFamily="34" charset="-128"/>
                <a:sym typeface="Greek Symbols" pitchFamily="18" charset="2"/>
              </a:rPr>
              <a:t>If some conditions do not have appropriate indices, apply test in memory.</a:t>
            </a:r>
          </a:p>
        </p:txBody>
      </p:sp>
    </p:spTree>
    <p:extLst>
      <p:ext uri="{BB962C8B-B14F-4D97-AF65-F5344CB8AC3E}">
        <p14:creationId xmlns:p14="http://schemas.microsoft.com/office/powerpoint/2010/main" val="3843180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9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949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949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94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949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9491">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9491">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9491">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9491">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9491">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94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1"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a:extLst>
              <a:ext uri="{FF2B5EF4-FFF2-40B4-BE49-F238E27FC236}">
                <a16:creationId xmlns:a16="http://schemas.microsoft.com/office/drawing/2014/main" id="{7CA54525-062A-441C-8B55-B1782A395DC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Algorithms for Complex Selections</a:t>
            </a:r>
          </a:p>
        </p:txBody>
      </p:sp>
      <p:sp>
        <p:nvSpPr>
          <p:cNvPr id="320515" name="Rectangle 3">
            <a:extLst>
              <a:ext uri="{FF2B5EF4-FFF2-40B4-BE49-F238E27FC236}">
                <a16:creationId xmlns:a16="http://schemas.microsoft.com/office/drawing/2014/main" id="{855EF866-759B-4729-84CD-6D98CCFE5699}"/>
              </a:ext>
            </a:extLst>
          </p:cNvPr>
          <p:cNvSpPr>
            <a:spLocks noGrp="1" noChangeArrowheads="1"/>
          </p:cNvSpPr>
          <p:nvPr>
            <p:ph idx="1"/>
          </p:nvPr>
        </p:nvSpPr>
        <p:spPr>
          <a:xfrm>
            <a:off x="1772531" y="893457"/>
            <a:ext cx="5695809" cy="2926980"/>
          </a:xfrm>
        </p:spPr>
        <p:txBody>
          <a:bodyPr/>
          <a:lstStyle/>
          <a:p>
            <a:r>
              <a:rPr lang="en-US" altLang="en-US" b="1" dirty="0">
                <a:ea typeface="MS PGothic" panose="020B0600070205080204" pitchFamily="34" charset="-128"/>
                <a:sym typeface="Symbol" panose="05050102010706020507" pitchFamily="18" charset="2"/>
              </a:rPr>
              <a:t>Disjunction:</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2 </a:t>
            </a:r>
            <a:r>
              <a:rPr lang="en-US" altLang="en-US" dirty="0">
                <a:ea typeface="MS PGothic" panose="020B0600070205080204" pitchFamily="34" charset="-128"/>
                <a:sym typeface="Symbol" panose="05050102010706020507" pitchFamily="18" charset="2"/>
              </a:rPr>
              <a:t>. . .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Greek Symbols" pitchFamily="18" charset="2"/>
              </a:rPr>
              <a:t>n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 </a:t>
            </a:r>
            <a:endParaRPr lang="en-US" altLang="en-US" dirty="0">
              <a:ea typeface="MS PGothic" panose="020B0600070205080204" pitchFamily="34" charset="-128"/>
              <a:sym typeface="Symbol" panose="05050102010706020507" pitchFamily="18" charset="2"/>
            </a:endParaRPr>
          </a:p>
          <a:p>
            <a:r>
              <a:rPr lang="en-US" altLang="en-US" b="1" dirty="0">
                <a:ea typeface="MS PGothic" panose="020B0600070205080204" pitchFamily="34" charset="-128"/>
                <a:sym typeface="Greek Symbols" pitchFamily="18" charset="2"/>
              </a:rPr>
              <a:t>A10</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disjunctive selection by union of identifiers</a:t>
            </a:r>
            <a:r>
              <a:rPr lang="en-US" altLang="en-US" dirty="0">
                <a:ea typeface="MS PGothic" panose="020B0600070205080204" pitchFamily="34" charset="-128"/>
                <a:sym typeface="Greek Symbols" pitchFamily="18" charset="2"/>
              </a:rPr>
              <a:t>). </a:t>
            </a:r>
          </a:p>
          <a:p>
            <a:pPr lvl="1"/>
            <a:r>
              <a:rPr lang="en-US" altLang="en-US" dirty="0">
                <a:ea typeface="MS PGothic" panose="020B0600070205080204" pitchFamily="34" charset="-128"/>
                <a:sym typeface="Greek Symbols" pitchFamily="18" charset="2"/>
              </a:rPr>
              <a:t>Applicable if </a:t>
            </a:r>
            <a:r>
              <a:rPr lang="en-US" altLang="en-US" i="1" dirty="0">
                <a:ea typeface="MS PGothic" panose="020B0600070205080204" pitchFamily="34" charset="-128"/>
                <a:sym typeface="Greek Symbols" pitchFamily="18" charset="2"/>
              </a:rPr>
              <a:t>all </a:t>
            </a:r>
            <a:r>
              <a:rPr lang="en-US" altLang="en-US" dirty="0">
                <a:ea typeface="MS PGothic" panose="020B0600070205080204" pitchFamily="34" charset="-128"/>
                <a:sym typeface="Greek Symbols" pitchFamily="18" charset="2"/>
              </a:rPr>
              <a:t> conditions have available indices.  </a:t>
            </a:r>
          </a:p>
          <a:p>
            <a:pPr lvl="2"/>
            <a:r>
              <a:rPr lang="en-US" altLang="en-US" dirty="0">
                <a:ea typeface="MS PGothic" panose="020B0600070205080204" pitchFamily="34" charset="-128"/>
                <a:sym typeface="Greek Symbols" pitchFamily="18" charset="2"/>
              </a:rPr>
              <a:t>Otherwise use linear scan.</a:t>
            </a:r>
          </a:p>
          <a:p>
            <a:pPr lvl="1"/>
            <a:r>
              <a:rPr lang="en-US" altLang="en-US" dirty="0">
                <a:ea typeface="MS PGothic" panose="020B0600070205080204" pitchFamily="34" charset="-128"/>
                <a:sym typeface="Greek Symbols" pitchFamily="18" charset="2"/>
              </a:rPr>
              <a:t>Use corresponding index for each condition, and take union of all the obtained sets of record pointers. </a:t>
            </a:r>
          </a:p>
          <a:p>
            <a:pPr lvl="1"/>
            <a:r>
              <a:rPr lang="en-US" altLang="en-US" dirty="0">
                <a:ea typeface="MS PGothic" panose="020B0600070205080204" pitchFamily="34" charset="-128"/>
                <a:sym typeface="Greek Symbols" pitchFamily="18" charset="2"/>
              </a:rPr>
              <a:t>Then fetch records from file</a:t>
            </a:r>
          </a:p>
          <a:p>
            <a:r>
              <a:rPr lang="en-US" altLang="en-US" b="1" dirty="0">
                <a:ea typeface="MS PGothic" panose="020B0600070205080204" pitchFamily="34" charset="-128"/>
                <a:sym typeface="Symbol" panose="05050102010706020507" pitchFamily="18" charset="2"/>
              </a:rPr>
              <a:t>Negation: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a:t>
            </a:r>
          </a:p>
          <a:p>
            <a:pPr lvl="1"/>
            <a:r>
              <a:rPr lang="en-US" altLang="en-US" dirty="0">
                <a:ea typeface="MS PGothic" panose="020B0600070205080204" pitchFamily="34" charset="-128"/>
                <a:sym typeface="Symbol" panose="05050102010706020507" pitchFamily="18" charset="2"/>
              </a:rPr>
              <a:t>Use linear scan on file</a:t>
            </a:r>
          </a:p>
          <a:p>
            <a:pPr lvl="1"/>
            <a:r>
              <a:rPr lang="en-US" altLang="en-US" dirty="0">
                <a:ea typeface="MS PGothic" panose="020B0600070205080204" pitchFamily="34" charset="-128"/>
                <a:sym typeface="Symbol" panose="05050102010706020507" pitchFamily="18" charset="2"/>
              </a:rPr>
              <a:t>If very few records satisfy , and an index is applicable to </a:t>
            </a:r>
          </a:p>
          <a:p>
            <a:pPr lvl="2"/>
            <a:r>
              <a:rPr lang="en-US" altLang="en-US" dirty="0">
                <a:ea typeface="MS PGothic" panose="020B0600070205080204" pitchFamily="34" charset="-128"/>
                <a:sym typeface="Symbol" panose="05050102010706020507" pitchFamily="18" charset="2"/>
              </a:rPr>
              <a:t> Find satisfying records using index and fetch from file</a:t>
            </a:r>
          </a:p>
        </p:txBody>
      </p:sp>
    </p:spTree>
    <p:extLst>
      <p:ext uri="{BB962C8B-B14F-4D97-AF65-F5344CB8AC3E}">
        <p14:creationId xmlns:p14="http://schemas.microsoft.com/office/powerpoint/2010/main" val="14685865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0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05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05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051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051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0515">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051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051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051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05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5"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a:extLst>
              <a:ext uri="{FF2B5EF4-FFF2-40B4-BE49-F238E27FC236}">
                <a16:creationId xmlns:a16="http://schemas.microsoft.com/office/drawing/2014/main" id="{7CA54525-062A-441C-8B55-B1782A395DC2}"/>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Bitmap Index Scan</a:t>
            </a:r>
          </a:p>
        </p:txBody>
      </p:sp>
      <p:sp>
        <p:nvSpPr>
          <p:cNvPr id="320515" name="Rectangle 3">
            <a:extLst>
              <a:ext uri="{FF2B5EF4-FFF2-40B4-BE49-F238E27FC236}">
                <a16:creationId xmlns:a16="http://schemas.microsoft.com/office/drawing/2014/main" id="{855EF866-759B-4729-84CD-6D98CCFE5699}"/>
              </a:ext>
            </a:extLst>
          </p:cNvPr>
          <p:cNvSpPr>
            <a:spLocks noGrp="1" noChangeArrowheads="1"/>
          </p:cNvSpPr>
          <p:nvPr>
            <p:ph idx="1"/>
          </p:nvPr>
        </p:nvSpPr>
        <p:spPr>
          <a:xfrm>
            <a:off x="1782192" y="852259"/>
            <a:ext cx="5566299" cy="3273057"/>
          </a:xfrm>
        </p:spPr>
        <p:txBody>
          <a:bodyPr/>
          <a:lstStyle/>
          <a:p>
            <a:r>
              <a:rPr lang="en-US" altLang="en-US" dirty="0">
                <a:ea typeface="MS PGothic" panose="020B0600070205080204" pitchFamily="34" charset="-128"/>
                <a:sym typeface="Symbol" panose="05050102010706020507" pitchFamily="18" charset="2"/>
              </a:rPr>
              <a:t>The </a:t>
            </a:r>
            <a:r>
              <a:rPr lang="en-US" altLang="en-US" b="1" dirty="0">
                <a:solidFill>
                  <a:srgbClr val="002060"/>
                </a:solidFill>
                <a:ea typeface="MS PGothic" panose="020B0600070205080204" pitchFamily="34" charset="-128"/>
                <a:sym typeface="Symbol" panose="05050102010706020507" pitchFamily="18" charset="2"/>
              </a:rPr>
              <a:t>bitmap index scan </a:t>
            </a:r>
            <a:r>
              <a:rPr lang="en-US" altLang="en-US" dirty="0">
                <a:ea typeface="MS PGothic" panose="020B0600070205080204" pitchFamily="34" charset="-128"/>
                <a:sym typeface="Symbol" panose="05050102010706020507" pitchFamily="18" charset="2"/>
              </a:rPr>
              <a:t>algorithm of PostgreSQL</a:t>
            </a:r>
          </a:p>
          <a:p>
            <a:pPr lvl="1"/>
            <a:r>
              <a:rPr lang="en-US" altLang="en-US" dirty="0">
                <a:ea typeface="MS PGothic" panose="020B0600070205080204" pitchFamily="34" charset="-128"/>
                <a:sym typeface="Symbol" panose="05050102010706020507" pitchFamily="18" charset="2"/>
              </a:rPr>
              <a:t>Bridges gap between secondary index scan and linear file scan when number of matching records is not known before execution</a:t>
            </a:r>
          </a:p>
          <a:p>
            <a:pPr lvl="1"/>
            <a:r>
              <a:rPr lang="en-US" altLang="en-US" dirty="0">
                <a:ea typeface="MS PGothic" panose="020B0600070205080204" pitchFamily="34" charset="-128"/>
                <a:sym typeface="Symbol" panose="05050102010706020507" pitchFamily="18" charset="2"/>
              </a:rPr>
              <a:t>Bitmap with 1 bit per page in relation</a:t>
            </a:r>
          </a:p>
          <a:p>
            <a:pPr lvl="1"/>
            <a:r>
              <a:rPr lang="en-US" altLang="en-US" dirty="0">
                <a:ea typeface="MS PGothic" panose="020B0600070205080204" pitchFamily="34" charset="-128"/>
                <a:sym typeface="Symbol" panose="05050102010706020507" pitchFamily="18" charset="2"/>
              </a:rPr>
              <a:t>Steps:</a:t>
            </a:r>
          </a:p>
          <a:p>
            <a:pPr lvl="2"/>
            <a:r>
              <a:rPr lang="en-US" altLang="en-US" dirty="0">
                <a:ea typeface="MS PGothic" panose="020B0600070205080204" pitchFamily="34" charset="-128"/>
                <a:sym typeface="Symbol" panose="05050102010706020507" pitchFamily="18" charset="2"/>
              </a:rPr>
              <a:t>Index scan used to find record ids, and set bit of corresponding page in bitmap</a:t>
            </a:r>
          </a:p>
          <a:p>
            <a:pPr lvl="2"/>
            <a:r>
              <a:rPr lang="en-US" altLang="en-US" dirty="0">
                <a:ea typeface="MS PGothic" panose="020B0600070205080204" pitchFamily="34" charset="-128"/>
                <a:sym typeface="Symbol" panose="05050102010706020507" pitchFamily="18" charset="2"/>
              </a:rPr>
              <a:t>Linear file scan fetching only pages with bit set to 1</a:t>
            </a:r>
          </a:p>
          <a:p>
            <a:pPr lvl="1"/>
            <a:r>
              <a:rPr lang="en-US" altLang="en-US" dirty="0">
                <a:ea typeface="MS PGothic" panose="020B0600070205080204" pitchFamily="34" charset="-128"/>
                <a:sym typeface="Symbol" panose="05050102010706020507" pitchFamily="18" charset="2"/>
              </a:rPr>
              <a:t>Performance</a:t>
            </a:r>
          </a:p>
          <a:p>
            <a:pPr lvl="2"/>
            <a:r>
              <a:rPr lang="en-US" altLang="en-US" dirty="0">
                <a:ea typeface="MS PGothic" panose="020B0600070205080204" pitchFamily="34" charset="-128"/>
                <a:sym typeface="Symbol" panose="05050102010706020507" pitchFamily="18" charset="2"/>
              </a:rPr>
              <a:t>Similar to index scan when only a few bits are set</a:t>
            </a:r>
          </a:p>
          <a:p>
            <a:pPr lvl="2"/>
            <a:r>
              <a:rPr lang="en-US" altLang="en-US" dirty="0">
                <a:ea typeface="MS PGothic" panose="020B0600070205080204" pitchFamily="34" charset="-128"/>
                <a:sym typeface="Symbol" panose="05050102010706020507" pitchFamily="18" charset="2"/>
              </a:rPr>
              <a:t>Similar to linear file scan when most bits are set</a:t>
            </a:r>
          </a:p>
          <a:p>
            <a:pPr lvl="2"/>
            <a:r>
              <a:rPr lang="en-US" altLang="en-US" dirty="0">
                <a:ea typeface="MS PGothic" panose="020B0600070205080204" pitchFamily="34" charset="-128"/>
                <a:sym typeface="Symbol" panose="05050102010706020507" pitchFamily="18" charset="2"/>
              </a:rPr>
              <a:t>Never behaves very badly compared to best alternative</a:t>
            </a:r>
          </a:p>
        </p:txBody>
      </p:sp>
    </p:spTree>
    <p:extLst>
      <p:ext uri="{BB962C8B-B14F-4D97-AF65-F5344CB8AC3E}">
        <p14:creationId xmlns:p14="http://schemas.microsoft.com/office/powerpoint/2010/main" val="27814236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0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05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05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051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051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051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051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051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051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05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5"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a:extLst>
              <a:ext uri="{FF2B5EF4-FFF2-40B4-BE49-F238E27FC236}">
                <a16:creationId xmlns:a16="http://schemas.microsoft.com/office/drawing/2014/main" id="{30ADAA97-BAE6-4F68-846B-69138BFF140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Sorting</a:t>
            </a:r>
          </a:p>
        </p:txBody>
      </p:sp>
      <p:sp>
        <p:nvSpPr>
          <p:cNvPr id="35843" name="Rectangle 3">
            <a:extLst>
              <a:ext uri="{FF2B5EF4-FFF2-40B4-BE49-F238E27FC236}">
                <a16:creationId xmlns:a16="http://schemas.microsoft.com/office/drawing/2014/main" id="{363E5989-E98B-420C-AFB3-5AD92AE20EC1}"/>
              </a:ext>
            </a:extLst>
          </p:cNvPr>
          <p:cNvSpPr>
            <a:spLocks noGrp="1" noChangeArrowheads="1"/>
          </p:cNvSpPr>
          <p:nvPr>
            <p:ph idx="1"/>
          </p:nvPr>
        </p:nvSpPr>
        <p:spPr>
          <a:xfrm>
            <a:off x="1788851" y="926137"/>
            <a:ext cx="5626223" cy="1564400"/>
          </a:xfrm>
        </p:spPr>
        <p:txBody>
          <a:bodyPr/>
          <a:lstStyle/>
          <a:p>
            <a:r>
              <a:rPr lang="en-US" altLang="en-US" dirty="0">
                <a:ea typeface="MS PGothic" panose="020B0600070205080204" pitchFamily="34" charset="-128"/>
              </a:rPr>
              <a:t>We may build an index on the relation, and then use the index to read the relation in sorted order.  May lead to one disk block access for each tuple.</a:t>
            </a:r>
          </a:p>
          <a:p>
            <a:r>
              <a:rPr lang="en-US" altLang="en-US" dirty="0">
                <a:ea typeface="MS PGothic" panose="020B0600070205080204" pitchFamily="34" charset="-128"/>
              </a:rPr>
              <a:t>For relations that fit in memory, techniques like quicksort can be used.  </a:t>
            </a:r>
          </a:p>
          <a:p>
            <a:pPr lvl="1"/>
            <a:r>
              <a:rPr lang="en-US" altLang="en-US" dirty="0">
                <a:ea typeface="MS PGothic" panose="020B0600070205080204" pitchFamily="34" charset="-128"/>
              </a:rPr>
              <a:t>For relations that don</a:t>
            </a:r>
            <a:r>
              <a:rPr lang="ja-JP" altLang="en-US" dirty="0">
                <a:ea typeface="MS PGothic" panose="020B0600070205080204" pitchFamily="34" charset="-128"/>
              </a:rPr>
              <a:t>’</a:t>
            </a:r>
            <a:r>
              <a:rPr lang="en-US" altLang="ja-JP" dirty="0">
                <a:ea typeface="MS PGothic" panose="020B0600070205080204" pitchFamily="34" charset="-128"/>
              </a:rPr>
              <a:t>t fit in memory, </a:t>
            </a:r>
            <a:r>
              <a:rPr lang="en-US" altLang="ja-JP" b="1" dirty="0">
                <a:ea typeface="MS PGothic" panose="020B0600070205080204" pitchFamily="34" charset="-128"/>
              </a:rPr>
              <a:t>external sort-merge </a:t>
            </a:r>
            <a:r>
              <a:rPr lang="en-US" altLang="ja-JP" dirty="0">
                <a:ea typeface="MS PGothic" panose="020B0600070205080204" pitchFamily="34" charset="-128"/>
              </a:rPr>
              <a:t>is a good choice. </a:t>
            </a:r>
            <a:endParaRPr lang="en-US" altLang="en-US" dirty="0">
              <a:ea typeface="MS PGothic" panose="020B0600070205080204" pitchFamily="34" charset="-128"/>
            </a:endParaRPr>
          </a:p>
        </p:txBody>
      </p:sp>
    </p:spTree>
    <p:extLst>
      <p:ext uri="{BB962C8B-B14F-4D97-AF65-F5344CB8AC3E}">
        <p14:creationId xmlns:p14="http://schemas.microsoft.com/office/powerpoint/2010/main" val="23668370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a:extLst>
              <a:ext uri="{FF2B5EF4-FFF2-40B4-BE49-F238E27FC236}">
                <a16:creationId xmlns:a16="http://schemas.microsoft.com/office/drawing/2014/main" id="{2E05F04B-6D1D-4332-BF78-7954D146D0FC}"/>
              </a:ext>
            </a:extLst>
          </p:cNvPr>
          <p:cNvSpPr>
            <a:spLocks noGrp="1" noChangeArrowheads="1"/>
          </p:cNvSpPr>
          <p:nvPr>
            <p:ph type="title"/>
          </p:nvPr>
        </p:nvSpPr>
        <p:spPr>
          <a:xfrm>
            <a:off x="1890966" y="204540"/>
            <a:ext cx="5859066" cy="342900"/>
          </a:xfrm>
        </p:spPr>
        <p:txBody>
          <a:bodyPr/>
          <a:lstStyle/>
          <a:p>
            <a:pPr>
              <a:defRPr/>
            </a:pPr>
            <a:r>
              <a:rPr lang="en-US" altLang="en-US" dirty="0">
                <a:effectLst>
                  <a:outerShdw blurRad="38100" dist="38100" dir="2700000" algn="tl">
                    <a:srgbClr val="C0C0C0"/>
                  </a:outerShdw>
                </a:effectLst>
                <a:ea typeface="MS PGothic" panose="020B0600070205080204" pitchFamily="34" charset="-128"/>
              </a:rPr>
              <a:t>Example: External Sorting Using Sort-Merge</a:t>
            </a:r>
          </a:p>
        </p:txBody>
      </p:sp>
      <p:pic>
        <p:nvPicPr>
          <p:cNvPr id="37891" name="Picture 8">
            <a:extLst>
              <a:ext uri="{FF2B5EF4-FFF2-40B4-BE49-F238E27FC236}">
                <a16:creationId xmlns:a16="http://schemas.microsoft.com/office/drawing/2014/main" id="{721DF48C-363E-4408-8053-3C04462AC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3830" y="964193"/>
            <a:ext cx="3219262" cy="364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28084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a:extLst>
              <a:ext uri="{FF2B5EF4-FFF2-40B4-BE49-F238E27FC236}">
                <a16:creationId xmlns:a16="http://schemas.microsoft.com/office/drawing/2014/main" id="{FF0E6F30-3341-416A-97A7-D2C72A5D0E7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External Sort-Merge</a:t>
            </a:r>
          </a:p>
        </p:txBody>
      </p:sp>
      <p:sp>
        <p:nvSpPr>
          <p:cNvPr id="39939" name="Rectangle 3">
            <a:extLst>
              <a:ext uri="{FF2B5EF4-FFF2-40B4-BE49-F238E27FC236}">
                <a16:creationId xmlns:a16="http://schemas.microsoft.com/office/drawing/2014/main" id="{3F6CCD75-942C-439D-82FA-FF88628B29A2}"/>
              </a:ext>
            </a:extLst>
          </p:cNvPr>
          <p:cNvSpPr>
            <a:spLocks noGrp="1" noChangeArrowheads="1"/>
          </p:cNvSpPr>
          <p:nvPr>
            <p:ph idx="1"/>
          </p:nvPr>
        </p:nvSpPr>
        <p:spPr>
          <a:xfrm>
            <a:off x="1822145" y="1147671"/>
            <a:ext cx="5213411" cy="1803074"/>
          </a:xfrm>
        </p:spPr>
        <p:txBody>
          <a:bodyPr/>
          <a:lstStyle/>
          <a:p>
            <a:pPr marL="0" indent="0">
              <a:buNone/>
            </a:pPr>
            <a:r>
              <a:rPr lang="en-US" altLang="en-US" dirty="0">
                <a:ea typeface="MS PGothic" panose="020B0600070205080204" pitchFamily="34" charset="-128"/>
              </a:rPr>
              <a:t>1.  </a:t>
            </a:r>
            <a:r>
              <a:rPr lang="en-US" altLang="en-US" b="1" dirty="0">
                <a:ea typeface="MS PGothic" panose="020B0600070205080204" pitchFamily="34" charset="-128"/>
              </a:rPr>
              <a:t>Create sorted</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runs</a:t>
            </a:r>
            <a:r>
              <a:rPr lang="en-US" altLang="en-US" dirty="0">
                <a:ea typeface="MS PGothic" panose="020B0600070205080204" pitchFamily="34" charset="-128"/>
              </a:rPr>
              <a:t>.  Let </a:t>
            </a:r>
            <a:r>
              <a:rPr lang="en-US" altLang="en-US" i="1" dirty="0" err="1">
                <a:ea typeface="MS PGothic" panose="020B0600070205080204" pitchFamily="34" charset="-128"/>
              </a:rPr>
              <a:t>i</a:t>
            </a:r>
            <a:r>
              <a:rPr lang="en-US" altLang="en-US" dirty="0">
                <a:ea typeface="MS PGothic" panose="020B0600070205080204" pitchFamily="34" charset="-128"/>
              </a:rPr>
              <a:t> be 0 initially. </a:t>
            </a:r>
            <a:br>
              <a:rPr lang="en-US" altLang="en-US" dirty="0">
                <a:ea typeface="MS PGothic" panose="020B0600070205080204" pitchFamily="34" charset="-128"/>
              </a:rPr>
            </a:br>
            <a:r>
              <a:rPr lang="en-US" altLang="en-US" dirty="0">
                <a:ea typeface="MS PGothic" panose="020B0600070205080204" pitchFamily="34" charset="-128"/>
              </a:rPr>
              <a:t>     Repeatedly do the following till the end of the relation:</a:t>
            </a:r>
            <a:br>
              <a:rPr lang="en-US" altLang="en-US" dirty="0">
                <a:ea typeface="MS PGothic" panose="020B0600070205080204" pitchFamily="34" charset="-128"/>
              </a:rPr>
            </a:br>
            <a:r>
              <a:rPr lang="en-US" altLang="en-US" dirty="0">
                <a:ea typeface="MS PGothic" panose="020B0600070205080204" pitchFamily="34" charset="-128"/>
              </a:rPr>
              <a:t>     (a)  Read </a:t>
            </a:r>
            <a:r>
              <a:rPr lang="en-US" altLang="en-US" i="1" dirty="0">
                <a:ea typeface="MS PGothic" panose="020B0600070205080204" pitchFamily="34" charset="-128"/>
              </a:rPr>
              <a:t>M</a:t>
            </a:r>
            <a:r>
              <a:rPr lang="en-US" altLang="en-US" dirty="0">
                <a:ea typeface="MS PGothic" panose="020B0600070205080204" pitchFamily="34" charset="-128"/>
              </a:rPr>
              <a:t> blocks of relation into memory</a:t>
            </a:r>
            <a:br>
              <a:rPr lang="en-US" altLang="en-US" dirty="0">
                <a:ea typeface="MS PGothic" panose="020B0600070205080204" pitchFamily="34" charset="-128"/>
              </a:rPr>
            </a:br>
            <a:r>
              <a:rPr lang="en-US" altLang="en-US" dirty="0">
                <a:ea typeface="MS PGothic" panose="020B0600070205080204" pitchFamily="34" charset="-128"/>
              </a:rPr>
              <a:t>     (b)  Sort the in-memory blocks</a:t>
            </a:r>
            <a:br>
              <a:rPr lang="en-US" altLang="en-US" dirty="0">
                <a:ea typeface="MS PGothic" panose="020B0600070205080204" pitchFamily="34" charset="-128"/>
              </a:rPr>
            </a:br>
            <a:r>
              <a:rPr lang="en-US" altLang="en-US" dirty="0">
                <a:ea typeface="MS PGothic" panose="020B0600070205080204" pitchFamily="34" charset="-128"/>
              </a:rPr>
              <a:t>     (c)  Write sorted data to run </a:t>
            </a:r>
            <a:r>
              <a:rPr lang="en-US" altLang="en-US" i="1" dirty="0">
                <a:ea typeface="MS PGothic" panose="020B0600070205080204" pitchFamily="34" charset="-128"/>
              </a:rPr>
              <a:t>R</a:t>
            </a:r>
            <a:r>
              <a:rPr lang="en-US" altLang="en-US" i="1" baseline="-25000" dirty="0">
                <a:ea typeface="MS PGothic" panose="020B0600070205080204" pitchFamily="34" charset="-128"/>
              </a:rPr>
              <a:t>i</a:t>
            </a:r>
            <a:r>
              <a:rPr lang="en-US" altLang="en-US" dirty="0">
                <a:ea typeface="MS PGothic" panose="020B0600070205080204" pitchFamily="34" charset="-128"/>
              </a:rPr>
              <a:t>; increment </a:t>
            </a:r>
            <a:r>
              <a:rPr lang="en-US" altLang="en-US" i="1" dirty="0" err="1">
                <a:ea typeface="MS PGothic" panose="020B0600070205080204" pitchFamily="34" charset="-128"/>
              </a:rPr>
              <a:t>i</a:t>
            </a:r>
            <a:r>
              <a:rPr lang="en-US" altLang="en-US" i="1" dirty="0">
                <a:ea typeface="MS PGothic" panose="020B0600070205080204" pitchFamily="34" charset="-128"/>
              </a:rPr>
              <a:t>.</a:t>
            </a:r>
            <a:br>
              <a:rPr lang="en-US" altLang="en-US" i="1" dirty="0">
                <a:ea typeface="MS PGothic" panose="020B0600070205080204" pitchFamily="34" charset="-128"/>
              </a:rPr>
            </a:br>
            <a:r>
              <a:rPr lang="en-US" altLang="en-US" sz="600" i="1" dirty="0">
                <a:ea typeface="MS PGothic" panose="020B0600070205080204" pitchFamily="34" charset="-128"/>
              </a:rPr>
              <a:t> </a:t>
            </a:r>
          </a:p>
          <a:p>
            <a:pPr marL="0" indent="0">
              <a:buNone/>
            </a:pPr>
            <a:r>
              <a:rPr lang="en-US" altLang="en-US" dirty="0">
                <a:ea typeface="MS PGothic" panose="020B0600070205080204" pitchFamily="34" charset="-128"/>
              </a:rPr>
              <a:t>Let the final value of</a:t>
            </a:r>
            <a:r>
              <a:rPr lang="en-US" altLang="en-US" i="1" dirty="0">
                <a:ea typeface="MS PGothic" panose="020B0600070205080204" pitchFamily="34" charset="-128"/>
              </a:rPr>
              <a:t> </a:t>
            </a:r>
            <a:r>
              <a:rPr lang="en-US" altLang="en-US" i="1"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be </a:t>
            </a:r>
            <a:r>
              <a:rPr lang="en-US" altLang="en-US" i="1" dirty="0">
                <a:ea typeface="MS PGothic" panose="020B0600070205080204" pitchFamily="34" charset="-128"/>
              </a:rPr>
              <a:t>N</a:t>
            </a:r>
          </a:p>
          <a:p>
            <a:pPr marL="0" indent="0">
              <a:buNone/>
            </a:pPr>
            <a:r>
              <a:rPr lang="en-US" altLang="en-US" dirty="0">
                <a:ea typeface="MS PGothic" panose="020B0600070205080204" pitchFamily="34" charset="-128"/>
              </a:rPr>
              <a:t>2.  </a:t>
            </a:r>
            <a:r>
              <a:rPr lang="en-US" altLang="en-US" i="1" dirty="0">
                <a:ea typeface="MS PGothic" panose="020B0600070205080204" pitchFamily="34" charset="-128"/>
              </a:rPr>
              <a:t>Merge the runs (next slide)…..</a:t>
            </a:r>
            <a:endParaRPr lang="en-US" altLang="en-US" dirty="0">
              <a:ea typeface="MS PGothic" panose="020B0600070205080204" pitchFamily="34" charset="-128"/>
            </a:endParaRPr>
          </a:p>
        </p:txBody>
      </p:sp>
      <p:sp>
        <p:nvSpPr>
          <p:cNvPr id="39940" name="Text Box 4">
            <a:extLst>
              <a:ext uri="{FF2B5EF4-FFF2-40B4-BE49-F238E27FC236}">
                <a16:creationId xmlns:a16="http://schemas.microsoft.com/office/drawing/2014/main" id="{19586A7C-CFE1-4107-AB21-0043BE6F01B9}"/>
              </a:ext>
            </a:extLst>
          </p:cNvPr>
          <p:cNvSpPr txBox="1">
            <a:spLocks noChangeArrowheads="1"/>
          </p:cNvSpPr>
          <p:nvPr/>
        </p:nvSpPr>
        <p:spPr bwMode="auto">
          <a:xfrm>
            <a:off x="1775535" y="831950"/>
            <a:ext cx="4094825"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 Let </a:t>
            </a:r>
            <a:r>
              <a:rPr kumimoji="0" lang="en-US" altLang="en-US" sz="1275" i="1" dirty="0">
                <a:solidFill>
                  <a:srgbClr val="000000"/>
                </a:solidFill>
              </a:rPr>
              <a:t>M</a:t>
            </a:r>
            <a:r>
              <a:rPr kumimoji="0" lang="en-US" altLang="en-US" sz="1275" dirty="0">
                <a:solidFill>
                  <a:srgbClr val="000000"/>
                </a:solidFill>
              </a:rPr>
              <a:t> denote memory size (in pages). </a:t>
            </a:r>
          </a:p>
        </p:txBody>
      </p:sp>
    </p:spTree>
    <p:extLst>
      <p:ext uri="{BB962C8B-B14F-4D97-AF65-F5344CB8AC3E}">
        <p14:creationId xmlns:p14="http://schemas.microsoft.com/office/powerpoint/2010/main" val="11564619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a:extLst>
              <a:ext uri="{FF2B5EF4-FFF2-40B4-BE49-F238E27FC236}">
                <a16:creationId xmlns:a16="http://schemas.microsoft.com/office/drawing/2014/main" id="{B455E99A-6E33-4D71-AC5E-6946BAEB2C4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External Sort-Merge (Cont.)</a:t>
            </a:r>
          </a:p>
        </p:txBody>
      </p:sp>
      <p:sp>
        <p:nvSpPr>
          <p:cNvPr id="41987" name="Rectangle 3">
            <a:extLst>
              <a:ext uri="{FF2B5EF4-FFF2-40B4-BE49-F238E27FC236}">
                <a16:creationId xmlns:a16="http://schemas.microsoft.com/office/drawing/2014/main" id="{D55E9DD6-1995-4144-A54F-C000727D8C8B}"/>
              </a:ext>
            </a:extLst>
          </p:cNvPr>
          <p:cNvSpPr>
            <a:spLocks noGrp="1" noChangeArrowheads="1"/>
          </p:cNvSpPr>
          <p:nvPr>
            <p:ph idx="1"/>
          </p:nvPr>
        </p:nvSpPr>
        <p:spPr>
          <a:xfrm>
            <a:off x="1788851" y="876286"/>
            <a:ext cx="5612907" cy="2958782"/>
          </a:xfrm>
        </p:spPr>
        <p:txBody>
          <a:bodyPr/>
          <a:lstStyle/>
          <a:p>
            <a:pPr marL="0" indent="0">
              <a:buNone/>
            </a:pPr>
            <a:r>
              <a:rPr lang="en-US" altLang="en-US" b="1" dirty="0">
                <a:solidFill>
                  <a:srgbClr val="002060"/>
                </a:solidFill>
                <a:ea typeface="MS PGothic" panose="020B0600070205080204" pitchFamily="34" charset="-128"/>
              </a:rPr>
              <a:t>2.    </a:t>
            </a:r>
            <a:r>
              <a:rPr lang="en-US" altLang="en-US" b="1" dirty="0">
                <a:ea typeface="MS PGothic" panose="020B0600070205080204" pitchFamily="34" charset="-128"/>
              </a:rPr>
              <a:t>Merge the runs (N-way merge)</a:t>
            </a:r>
            <a:r>
              <a:rPr lang="en-US" altLang="en-US" dirty="0">
                <a:ea typeface="MS PGothic" panose="020B0600070205080204" pitchFamily="34" charset="-128"/>
              </a:rPr>
              <a:t>. We assume (for now) that </a:t>
            </a:r>
            <a:r>
              <a:rPr lang="en-US" altLang="en-US" i="1" dirty="0">
                <a:ea typeface="MS PGothic" panose="020B0600070205080204" pitchFamily="34" charset="-128"/>
              </a:rPr>
              <a:t>N</a:t>
            </a:r>
            <a:r>
              <a:rPr lang="en-US" altLang="en-US" dirty="0">
                <a:ea typeface="MS PGothic" panose="020B0600070205080204" pitchFamily="34" charset="-128"/>
              </a:rPr>
              <a:t> &lt; </a:t>
            </a:r>
            <a:r>
              <a:rPr lang="en-US" altLang="en-US" i="1" dirty="0">
                <a:ea typeface="MS PGothic" panose="020B0600070205080204" pitchFamily="34" charset="-128"/>
              </a:rPr>
              <a:t>M</a:t>
            </a:r>
            <a:r>
              <a:rPr lang="en-US" altLang="en-US" dirty="0">
                <a:ea typeface="MS PGothic" panose="020B0600070205080204" pitchFamily="34" charset="-128"/>
              </a:rPr>
              <a:t>. </a:t>
            </a:r>
          </a:p>
          <a:p>
            <a:pPr marL="342900" lvl="1" indent="0">
              <a:buNone/>
            </a:pPr>
            <a:r>
              <a:rPr lang="en-US" altLang="en-US" b="1" dirty="0">
                <a:solidFill>
                  <a:srgbClr val="FF9900"/>
                </a:solidFill>
                <a:ea typeface="MS PGothic" panose="020B0600070205080204" pitchFamily="34" charset="-128"/>
              </a:rPr>
              <a:t>1.</a:t>
            </a:r>
            <a:r>
              <a:rPr lang="en-US" altLang="en-US" dirty="0">
                <a:ea typeface="MS PGothic" panose="020B0600070205080204" pitchFamily="34" charset="-128"/>
              </a:rPr>
              <a:t>	Use </a:t>
            </a:r>
            <a:r>
              <a:rPr lang="en-US" altLang="en-US" i="1" dirty="0">
                <a:ea typeface="MS PGothic" panose="020B0600070205080204" pitchFamily="34" charset="-128"/>
              </a:rPr>
              <a:t>N</a:t>
            </a:r>
            <a:r>
              <a:rPr lang="en-US" altLang="en-US" dirty="0">
                <a:ea typeface="MS PGothic" panose="020B0600070205080204" pitchFamily="34" charset="-128"/>
              </a:rPr>
              <a:t> blocks of memory to buffer input runs, and 1 block to buffer 	output. Read the first block of each run into its buffer page</a:t>
            </a:r>
          </a:p>
          <a:p>
            <a:pPr marL="342900" lvl="1" indent="0">
              <a:buNone/>
            </a:pPr>
            <a:r>
              <a:rPr lang="en-US" altLang="en-US" b="1" dirty="0">
                <a:solidFill>
                  <a:srgbClr val="FF9900"/>
                </a:solidFill>
                <a:ea typeface="MS PGothic" panose="020B0600070205080204" pitchFamily="34" charset="-128"/>
              </a:rPr>
              <a:t>2.    </a:t>
            </a:r>
            <a:r>
              <a:rPr lang="en-US" altLang="en-US" b="1" dirty="0">
                <a:ea typeface="MS PGothic" panose="020B0600070205080204" pitchFamily="34" charset="-128"/>
              </a:rPr>
              <a:t>repeat</a:t>
            </a:r>
          </a:p>
          <a:p>
            <a:pPr marL="900113" lvl="2" indent="-257175">
              <a:buFont typeface="Monotype Sorts" pitchFamily="-65" charset="2"/>
              <a:buAutoNum type="arabicPeriod"/>
            </a:pPr>
            <a:r>
              <a:rPr lang="en-US" altLang="en-US" dirty="0">
                <a:ea typeface="MS PGothic" panose="020B0600070205080204" pitchFamily="34" charset="-128"/>
              </a:rPr>
              <a:t>Select the first record (in sort order) among all buffer pages</a:t>
            </a:r>
          </a:p>
          <a:p>
            <a:pPr marL="900113" lvl="2" indent="-257175">
              <a:buFont typeface="Monotype Sorts" pitchFamily="-65" charset="2"/>
              <a:buAutoNum type="arabicPeriod"/>
            </a:pPr>
            <a:r>
              <a:rPr lang="en-US" altLang="en-US" dirty="0">
                <a:ea typeface="MS PGothic" panose="020B0600070205080204" pitchFamily="34" charset="-128"/>
              </a:rPr>
              <a:t>Write the record to the output buffer.  If the output buffer is full write it to disk.</a:t>
            </a:r>
          </a:p>
          <a:p>
            <a:pPr marL="900113" lvl="2" indent="-257175">
              <a:buFont typeface="Monotype Sorts" pitchFamily="-65" charset="2"/>
              <a:buAutoNum type="arabicPeriod"/>
            </a:pPr>
            <a:r>
              <a:rPr lang="en-US" altLang="en-US" dirty="0">
                <a:ea typeface="MS PGothic" panose="020B0600070205080204" pitchFamily="34" charset="-128"/>
              </a:rPr>
              <a:t>Delete the record from its input buffer page.</a:t>
            </a:r>
            <a:br>
              <a:rPr lang="en-US" altLang="en-US" dirty="0">
                <a:ea typeface="MS PGothic" panose="020B0600070205080204" pitchFamily="34" charset="-128"/>
              </a:rPr>
            </a:br>
            <a:r>
              <a:rPr lang="en-US" altLang="en-US" b="1" dirty="0">
                <a:ea typeface="MS PGothic" panose="020B0600070205080204" pitchFamily="34" charset="-128"/>
              </a:rPr>
              <a:t>If</a:t>
            </a:r>
            <a:r>
              <a:rPr lang="en-US" altLang="en-US" dirty="0">
                <a:ea typeface="MS PGothic" panose="020B0600070205080204" pitchFamily="34" charset="-128"/>
              </a:rPr>
              <a:t> the buffer page becomes empty </a:t>
            </a:r>
            <a:r>
              <a:rPr lang="en-US" altLang="en-US" b="1" dirty="0">
                <a:ea typeface="MS PGothic" panose="020B0600070205080204" pitchFamily="34" charset="-128"/>
              </a:rPr>
              <a:t>then</a:t>
            </a:r>
            <a:br>
              <a:rPr lang="en-US" altLang="en-US" b="1" dirty="0">
                <a:ea typeface="MS PGothic" panose="020B0600070205080204" pitchFamily="34" charset="-128"/>
              </a:rPr>
            </a:br>
            <a:r>
              <a:rPr lang="en-US" altLang="en-US" dirty="0">
                <a:ea typeface="MS PGothic" panose="020B0600070205080204" pitchFamily="34" charset="-128"/>
              </a:rPr>
              <a:t>   read the next block (if any) of the run into the buffer. </a:t>
            </a:r>
          </a:p>
          <a:p>
            <a:pPr marL="342900" lvl="1" indent="0">
              <a:buNone/>
            </a:pPr>
            <a:r>
              <a:rPr lang="en-US" altLang="en-US" b="1" dirty="0">
                <a:solidFill>
                  <a:srgbClr val="FF9900"/>
                </a:solidFill>
                <a:ea typeface="MS PGothic" panose="020B0600070205080204" pitchFamily="34" charset="-128"/>
              </a:rPr>
              <a:t>3.</a:t>
            </a:r>
            <a:r>
              <a:rPr lang="en-US" altLang="en-US" b="1" dirty="0">
                <a:ea typeface="MS PGothic" panose="020B0600070205080204" pitchFamily="34" charset="-128"/>
              </a:rPr>
              <a:t>    until</a:t>
            </a:r>
            <a:r>
              <a:rPr lang="en-US" altLang="en-US" dirty="0">
                <a:ea typeface="MS PGothic" panose="020B0600070205080204" pitchFamily="34" charset="-128"/>
              </a:rPr>
              <a:t> all input buffer pages are empty:</a:t>
            </a:r>
          </a:p>
        </p:txBody>
      </p:sp>
    </p:spTree>
    <p:extLst>
      <p:ext uri="{BB962C8B-B14F-4D97-AF65-F5344CB8AC3E}">
        <p14:creationId xmlns:p14="http://schemas.microsoft.com/office/powerpoint/2010/main" val="3752324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a:extLst>
              <a:ext uri="{FF2B5EF4-FFF2-40B4-BE49-F238E27FC236}">
                <a16:creationId xmlns:a16="http://schemas.microsoft.com/office/drawing/2014/main" id="{7F8477BF-A00E-4926-BD0B-683BCBA00AA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External Sort-Merge (Cont.)</a:t>
            </a:r>
          </a:p>
        </p:txBody>
      </p:sp>
      <p:sp>
        <p:nvSpPr>
          <p:cNvPr id="44035" name="Rectangle 3">
            <a:extLst>
              <a:ext uri="{FF2B5EF4-FFF2-40B4-BE49-F238E27FC236}">
                <a16:creationId xmlns:a16="http://schemas.microsoft.com/office/drawing/2014/main" id="{08BC4BBE-E990-4F52-8483-E23470A741FA}"/>
              </a:ext>
            </a:extLst>
          </p:cNvPr>
          <p:cNvSpPr>
            <a:spLocks noGrp="1" noChangeArrowheads="1"/>
          </p:cNvSpPr>
          <p:nvPr>
            <p:ph idx="1"/>
          </p:nvPr>
        </p:nvSpPr>
        <p:spPr>
          <a:xfrm>
            <a:off x="1775534" y="871993"/>
            <a:ext cx="5611856" cy="2051683"/>
          </a:xfrm>
        </p:spPr>
        <p:txBody>
          <a:bodyPr/>
          <a:lstStyle/>
          <a:p>
            <a:pPr>
              <a:tabLst>
                <a:tab pos="1590675" algn="l"/>
              </a:tabLst>
            </a:pPr>
            <a:r>
              <a:rPr lang="en-US" altLang="en-US" dirty="0">
                <a:ea typeface="MS PGothic" panose="020B0600070205080204" pitchFamily="34" charset="-128"/>
              </a:rPr>
              <a:t>If </a:t>
            </a:r>
            <a:r>
              <a:rPr lang="en-US" altLang="en-US" i="1" dirty="0">
                <a:ea typeface="MS PGothic" panose="020B0600070205080204" pitchFamily="34" charset="-128"/>
              </a:rPr>
              <a:t>N</a:t>
            </a:r>
            <a:r>
              <a:rPr lang="en-US" altLang="en-US"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M</a:t>
            </a:r>
            <a:r>
              <a:rPr lang="en-US" altLang="en-US" dirty="0">
                <a:ea typeface="MS PGothic" panose="020B0600070205080204" pitchFamily="34" charset="-128"/>
                <a:sym typeface="Symbol" panose="05050102010706020507" pitchFamily="18" charset="2"/>
              </a:rPr>
              <a:t>, several merge </a:t>
            </a:r>
            <a:r>
              <a:rPr lang="en-US" altLang="en-US" i="1" dirty="0">
                <a:ea typeface="MS PGothic" panose="020B0600070205080204" pitchFamily="34" charset="-128"/>
                <a:sym typeface="Symbol" panose="05050102010706020507" pitchFamily="18" charset="2"/>
              </a:rPr>
              <a:t>passes</a:t>
            </a:r>
            <a:r>
              <a:rPr lang="en-US" altLang="en-US" dirty="0">
                <a:ea typeface="MS PGothic" panose="020B0600070205080204" pitchFamily="34" charset="-128"/>
                <a:sym typeface="Symbol" panose="05050102010706020507" pitchFamily="18" charset="2"/>
              </a:rPr>
              <a:t> are required.</a:t>
            </a:r>
          </a:p>
          <a:p>
            <a:pPr lvl="1">
              <a:tabLst>
                <a:tab pos="1590675" algn="l"/>
              </a:tabLst>
            </a:pPr>
            <a:r>
              <a:rPr lang="en-US" altLang="en-US" dirty="0">
                <a:ea typeface="MS PGothic" panose="020B0600070205080204" pitchFamily="34" charset="-128"/>
              </a:rPr>
              <a:t>In each pass, contiguous groups of </a:t>
            </a:r>
            <a:r>
              <a:rPr lang="en-US" altLang="en-US" i="1" dirty="0">
                <a:ea typeface="MS PGothic" panose="020B0600070205080204" pitchFamily="34" charset="-128"/>
              </a:rPr>
              <a:t>M </a:t>
            </a:r>
            <a:r>
              <a:rPr lang="en-US" altLang="en-US" dirty="0">
                <a:ea typeface="MS PGothic" panose="020B0600070205080204" pitchFamily="34" charset="-128"/>
              </a:rPr>
              <a:t>- 1 runs are merged. </a:t>
            </a:r>
          </a:p>
          <a:p>
            <a:pPr lvl="1">
              <a:tabLst>
                <a:tab pos="1590675" algn="l"/>
              </a:tabLst>
            </a:pPr>
            <a:r>
              <a:rPr lang="en-US" altLang="en-US" dirty="0">
                <a:ea typeface="MS PGothic" panose="020B0600070205080204" pitchFamily="34" charset="-128"/>
              </a:rPr>
              <a:t>A pass reduces the number of runs by a factor of </a:t>
            </a:r>
            <a:r>
              <a:rPr lang="en-US" altLang="en-US" i="1" dirty="0">
                <a:ea typeface="MS PGothic" panose="020B0600070205080204" pitchFamily="34" charset="-128"/>
              </a:rPr>
              <a:t>M</a:t>
            </a:r>
            <a:r>
              <a:rPr lang="en-US" altLang="en-US" dirty="0">
                <a:ea typeface="MS PGothic" panose="020B0600070205080204" pitchFamily="34" charset="-128"/>
              </a:rPr>
              <a:t> -1, and creates runs longer by the same factor. </a:t>
            </a:r>
          </a:p>
          <a:p>
            <a:pPr lvl="2">
              <a:tabLst>
                <a:tab pos="1590675" algn="l"/>
              </a:tabLst>
            </a:pPr>
            <a:r>
              <a:rPr lang="en-US" altLang="en-US" dirty="0">
                <a:ea typeface="MS PGothic" panose="020B0600070205080204" pitchFamily="34" charset="-128"/>
              </a:rPr>
              <a:t>E.g.  If M=11, and there are 90 runs, one pass reduces the number of runs to 9, each 10 times the size of the initial runs</a:t>
            </a:r>
          </a:p>
          <a:p>
            <a:pPr lvl="1">
              <a:tabLst>
                <a:tab pos="1590675" algn="l"/>
              </a:tabLst>
            </a:pPr>
            <a:r>
              <a:rPr lang="en-US" altLang="en-US" dirty="0">
                <a:ea typeface="MS PGothic" panose="020B0600070205080204" pitchFamily="34" charset="-128"/>
              </a:rPr>
              <a:t>Repeated passes are performed till all runs have been merged into one.</a:t>
            </a:r>
          </a:p>
        </p:txBody>
      </p:sp>
    </p:spTree>
    <p:extLst>
      <p:ext uri="{BB962C8B-B14F-4D97-AF65-F5344CB8AC3E}">
        <p14:creationId xmlns:p14="http://schemas.microsoft.com/office/powerpoint/2010/main" val="100532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1026">
            <a:extLst>
              <a:ext uri="{FF2B5EF4-FFF2-40B4-BE49-F238E27FC236}">
                <a16:creationId xmlns:a16="http://schemas.microsoft.com/office/drawing/2014/main" id="{DFC73E65-9AFD-4ECD-9AF3-77E9B19EF80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External Merge Sort (Cont.)</a:t>
            </a:r>
          </a:p>
        </p:txBody>
      </p:sp>
      <p:sp>
        <p:nvSpPr>
          <p:cNvPr id="46083" name="Rectangle 1027">
            <a:extLst>
              <a:ext uri="{FF2B5EF4-FFF2-40B4-BE49-F238E27FC236}">
                <a16:creationId xmlns:a16="http://schemas.microsoft.com/office/drawing/2014/main" id="{DE302D56-8B04-422C-8D1F-3315935AFB94}"/>
              </a:ext>
            </a:extLst>
          </p:cNvPr>
          <p:cNvSpPr>
            <a:spLocks noGrp="1" noChangeArrowheads="1"/>
          </p:cNvSpPr>
          <p:nvPr>
            <p:ph idx="1"/>
          </p:nvPr>
        </p:nvSpPr>
        <p:spPr>
          <a:xfrm>
            <a:off x="1788851" y="862969"/>
            <a:ext cx="5632881" cy="3161594"/>
          </a:xfrm>
        </p:spPr>
        <p:txBody>
          <a:bodyPr/>
          <a:lstStyle/>
          <a:p>
            <a:pPr>
              <a:lnSpc>
                <a:spcPct val="90000"/>
              </a:lnSpc>
            </a:pPr>
            <a:r>
              <a:rPr lang="en-US" altLang="en-US" dirty="0">
                <a:ea typeface="MS PGothic" panose="020B0600070205080204" pitchFamily="34" charset="-128"/>
              </a:rPr>
              <a:t>Cost analysis:</a:t>
            </a:r>
          </a:p>
          <a:p>
            <a:pPr lvl="1">
              <a:lnSpc>
                <a:spcPct val="90000"/>
              </a:lnSpc>
            </a:pPr>
            <a:r>
              <a:rPr lang="en-US" altLang="en-US" dirty="0">
                <a:ea typeface="MS PGothic" panose="020B0600070205080204" pitchFamily="34" charset="-128"/>
              </a:rPr>
              <a:t>1  block per run leads to too many seeks during merge</a:t>
            </a:r>
          </a:p>
          <a:p>
            <a:pPr lvl="2">
              <a:lnSpc>
                <a:spcPct val="90000"/>
              </a:lnSpc>
            </a:pPr>
            <a:r>
              <a:rPr lang="en-US" altLang="en-US" dirty="0">
                <a:ea typeface="MS PGothic" panose="020B0600070205080204" pitchFamily="34" charset="-128"/>
              </a:rPr>
              <a:t>Instead use </a:t>
            </a:r>
            <a:r>
              <a:rPr lang="en-US" altLang="en-US" i="1" dirty="0">
                <a:ea typeface="MS PGothic" panose="020B0600070205080204" pitchFamily="34" charset="-128"/>
              </a:rPr>
              <a:t>b</a:t>
            </a:r>
            <a:r>
              <a:rPr lang="en-US" altLang="en-US" i="1" baseline="-25000" dirty="0">
                <a:ea typeface="MS PGothic" panose="020B0600070205080204" pitchFamily="34" charset="-128"/>
              </a:rPr>
              <a:t>b</a:t>
            </a:r>
            <a:r>
              <a:rPr lang="en-US" altLang="en-US" dirty="0">
                <a:ea typeface="MS PGothic" panose="020B0600070205080204" pitchFamily="34" charset="-128"/>
              </a:rPr>
              <a:t> buffer blocks per run</a:t>
            </a:r>
            <a:endParaRPr lang="en-US" altLang="en-US" baseline="-25000" dirty="0">
              <a:ea typeface="MS PGothic" panose="020B0600070205080204" pitchFamily="34" charset="-128"/>
            </a:endParaRPr>
          </a:p>
          <a:p>
            <a:pPr lvl="3">
              <a:lnSpc>
                <a:spcPct val="90000"/>
              </a:lnSpc>
              <a:buFont typeface="Times New Roman" panose="02020603050405020304" pitchFamily="18" charset="0"/>
              <a:buNone/>
            </a:pPr>
            <a:r>
              <a:rPr lang="en-US" altLang="en-US" dirty="0">
                <a:ea typeface="MS PGothic" panose="020B0600070205080204" pitchFamily="34" charset="-128"/>
                <a:sym typeface="Wingdings" panose="05000000000000000000" pitchFamily="2" charset="2"/>
              </a:rPr>
              <a:t> </a:t>
            </a:r>
            <a:r>
              <a:rPr lang="en-US" altLang="en-US" dirty="0">
                <a:ea typeface="MS PGothic" panose="020B0600070205080204" pitchFamily="34" charset="-128"/>
                <a:sym typeface="Symbol" panose="05050102010706020507" pitchFamily="18" charset="2"/>
              </a:rPr>
              <a:t>read/write </a:t>
            </a:r>
            <a:r>
              <a:rPr lang="en-US" altLang="en-US" i="1" dirty="0">
                <a:ea typeface="MS PGothic" panose="020B0600070205080204" pitchFamily="34" charset="-128"/>
                <a:sym typeface="Symbol" panose="05050102010706020507" pitchFamily="18" charset="2"/>
              </a:rPr>
              <a:t>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blocks at a time</a:t>
            </a:r>
          </a:p>
          <a:p>
            <a:pPr lvl="2">
              <a:lnSpc>
                <a:spcPct val="90000"/>
              </a:lnSpc>
            </a:pPr>
            <a:r>
              <a:rPr lang="en-US" altLang="en-US" dirty="0">
                <a:ea typeface="MS PGothic" panose="020B0600070205080204" pitchFamily="34" charset="-128"/>
              </a:rPr>
              <a:t>Can merge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M/b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–1 runs in one pass</a:t>
            </a:r>
            <a:endParaRPr lang="en-US" altLang="en-US" dirty="0">
              <a:ea typeface="MS PGothic" panose="020B0600070205080204" pitchFamily="34" charset="-128"/>
            </a:endParaRPr>
          </a:p>
          <a:p>
            <a:pPr lvl="1">
              <a:lnSpc>
                <a:spcPct val="90000"/>
              </a:lnSpc>
            </a:pPr>
            <a:r>
              <a:rPr lang="en-US" altLang="en-US" dirty="0">
                <a:ea typeface="MS PGothic" panose="020B0600070205080204" pitchFamily="34" charset="-128"/>
              </a:rPr>
              <a:t>Total number of merge passes required: </a:t>
            </a:r>
            <a:r>
              <a:rPr lang="en-US" altLang="en-US" dirty="0">
                <a:ea typeface="MS PGothic" panose="020B0600070205080204" pitchFamily="34" charset="-128"/>
                <a:sym typeface="Symbol" panose="05050102010706020507" pitchFamily="18" charset="2"/>
              </a:rPr>
              <a:t>log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Symbol" panose="05050102010706020507" pitchFamily="18" charset="2"/>
              </a:rPr>
              <a:t>M/bb</a:t>
            </a:r>
            <a:r>
              <a:rPr lang="en-US" altLang="en-US" baseline="-25000" dirty="0">
                <a:ea typeface="MS PGothic" panose="020B0600070205080204" pitchFamily="34" charset="-128"/>
                <a:sym typeface="Symbol" panose="05050102010706020507" pitchFamily="18" charset="2"/>
              </a:rPr>
              <a:t>–1</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/M)</a:t>
            </a:r>
            <a:r>
              <a:rPr lang="en-US" altLang="en-US" dirty="0">
                <a:ea typeface="MS PGothic" panose="020B0600070205080204" pitchFamily="34" charset="-128"/>
                <a:sym typeface="Symbol" panose="05050102010706020507" pitchFamily="18" charset="2"/>
              </a:rPr>
              <a:t>.</a:t>
            </a:r>
          </a:p>
          <a:p>
            <a:pPr lvl="1">
              <a:lnSpc>
                <a:spcPct val="90000"/>
              </a:lnSpc>
            </a:pPr>
            <a:r>
              <a:rPr lang="en-US" altLang="en-US" dirty="0">
                <a:ea typeface="MS PGothic" panose="020B0600070205080204" pitchFamily="34" charset="-128"/>
              </a:rPr>
              <a:t>Block transfers for initial run creation as well as in each pass is 2</a:t>
            </a:r>
            <a:r>
              <a:rPr lang="en-US" altLang="en-US" i="1" dirty="0">
                <a:ea typeface="MS PGothic" panose="020B0600070205080204" pitchFamily="34" charset="-128"/>
              </a:rPr>
              <a:t>b</a:t>
            </a:r>
            <a:r>
              <a:rPr lang="en-US" altLang="en-US" i="1" baseline="-25000" dirty="0">
                <a:ea typeface="MS PGothic" panose="020B0600070205080204" pitchFamily="34" charset="-128"/>
              </a:rPr>
              <a:t>r</a:t>
            </a:r>
            <a:endParaRPr lang="en-US" altLang="en-US" dirty="0">
              <a:ea typeface="MS PGothic" panose="020B0600070205080204" pitchFamily="34" charset="-128"/>
            </a:endParaRPr>
          </a:p>
          <a:p>
            <a:pPr lvl="2">
              <a:lnSpc>
                <a:spcPct val="90000"/>
              </a:lnSpc>
            </a:pPr>
            <a:r>
              <a:rPr lang="en-US" altLang="en-US" dirty="0">
                <a:ea typeface="MS PGothic" panose="020B0600070205080204" pitchFamily="34" charset="-128"/>
              </a:rPr>
              <a:t>for final pass, we don</a:t>
            </a:r>
            <a:r>
              <a:rPr lang="ja-JP" altLang="en-US" dirty="0">
                <a:ea typeface="MS PGothic" panose="020B0600070205080204" pitchFamily="34" charset="-128"/>
              </a:rPr>
              <a:t>’</a:t>
            </a:r>
            <a:r>
              <a:rPr lang="en-US" altLang="ja-JP" dirty="0">
                <a:ea typeface="MS PGothic" panose="020B0600070205080204" pitchFamily="34" charset="-128"/>
              </a:rPr>
              <a:t>t count write cost </a:t>
            </a:r>
          </a:p>
          <a:p>
            <a:pPr lvl="3">
              <a:lnSpc>
                <a:spcPct val="90000"/>
              </a:lnSpc>
            </a:pPr>
            <a:r>
              <a:rPr lang="en-US" altLang="en-US" dirty="0">
                <a:ea typeface="MS PGothic" panose="020B0600070205080204" pitchFamily="34" charset="-128"/>
              </a:rPr>
              <a:t>we ignore final write cost for all operations since the output of an operation may be sent to the parent operation without being written to disk</a:t>
            </a:r>
          </a:p>
          <a:p>
            <a:pPr lvl="2">
              <a:lnSpc>
                <a:spcPct val="90000"/>
              </a:lnSpc>
            </a:pPr>
            <a:r>
              <a:rPr lang="en-US" altLang="en-US" dirty="0">
                <a:ea typeface="MS PGothic" panose="020B0600070205080204" pitchFamily="34" charset="-128"/>
              </a:rPr>
              <a:t>Thus total number of block transfers for external sorting:</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i="1" dirty="0">
                <a:ea typeface="MS PGothic" panose="020B0600070205080204" pitchFamily="34" charset="-128"/>
              </a:rPr>
              <a:t>( 2 </a:t>
            </a:r>
            <a:r>
              <a:rPr lang="en-US" altLang="en-US" dirty="0">
                <a:ea typeface="MS PGothic" panose="020B0600070205080204" pitchFamily="34" charset="-128"/>
                <a:sym typeface="Symbol" panose="05050102010706020507" pitchFamily="18" charset="2"/>
              </a:rPr>
              <a:t>log</a:t>
            </a:r>
            <a:r>
              <a:rPr lang="en-US" altLang="en-US" i="1" baseline="-25000"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Symbol" panose="05050102010706020507" pitchFamily="18" charset="2"/>
              </a:rPr>
              <a:t>M/bb</a:t>
            </a:r>
            <a:r>
              <a:rPr lang="en-US" altLang="en-US" baseline="-25000" dirty="0">
                <a:ea typeface="MS PGothic" panose="020B0600070205080204" pitchFamily="34" charset="-128"/>
                <a:sym typeface="Symbol" panose="05050102010706020507" pitchFamily="18" charset="2"/>
              </a:rPr>
              <a:t>–1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a:t>
            </a:r>
            <a:r>
              <a:rPr lang="en-US" altLang="en-US" dirty="0">
                <a:ea typeface="MS PGothic" panose="020B0600070205080204" pitchFamily="34" charset="-128"/>
                <a:sym typeface="Symbol" panose="05050102010706020507" pitchFamily="18" charset="2"/>
              </a:rPr>
              <a:t> + 1) 	</a:t>
            </a:r>
          </a:p>
          <a:p>
            <a:pPr lvl="1">
              <a:lnSpc>
                <a:spcPct val="90000"/>
              </a:lnSpc>
            </a:pPr>
            <a:r>
              <a:rPr lang="en-US" altLang="en-US" dirty="0">
                <a:ea typeface="MS PGothic" panose="020B0600070205080204" pitchFamily="34" charset="-128"/>
                <a:sym typeface="Symbol" panose="05050102010706020507" pitchFamily="18" charset="2"/>
              </a:rPr>
              <a:t>Seeks: next slide</a:t>
            </a:r>
          </a:p>
          <a:p>
            <a:pPr>
              <a:lnSpc>
                <a:spcPct val="90000"/>
              </a:lnSpc>
            </a:pPr>
            <a:endParaRPr lang="en-US" altLang="en-US" dirty="0">
              <a:ea typeface="MS PGothic" panose="020B0600070205080204" pitchFamily="34" charset="-128"/>
            </a:endParaRPr>
          </a:p>
        </p:txBody>
      </p:sp>
    </p:spTree>
    <p:extLst>
      <p:ext uri="{BB962C8B-B14F-4D97-AF65-F5344CB8AC3E}">
        <p14:creationId xmlns:p14="http://schemas.microsoft.com/office/powerpoint/2010/main" val="3152748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60B0322-7A57-4754-9928-37753E4313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0" y="639723"/>
            <a:ext cx="2807670" cy="4246363"/>
          </a:xfrm>
          <a:prstGeom prst="rect">
            <a:avLst/>
          </a:prstGeom>
        </p:spPr>
      </p:pic>
      <p:sp>
        <p:nvSpPr>
          <p:cNvPr id="4" name="Title 3">
            <a:extLst>
              <a:ext uri="{FF2B5EF4-FFF2-40B4-BE49-F238E27FC236}">
                <a16:creationId xmlns:a16="http://schemas.microsoft.com/office/drawing/2014/main" id="{3FDD51DF-BD16-4414-AF17-B95B25D95674}"/>
              </a:ext>
            </a:extLst>
          </p:cNvPr>
          <p:cNvSpPr>
            <a:spLocks noGrp="1"/>
          </p:cNvSpPr>
          <p:nvPr>
            <p:ph type="title"/>
          </p:nvPr>
        </p:nvSpPr>
        <p:spPr/>
        <p:txBody>
          <a:bodyPr/>
          <a:lstStyle/>
          <a:p>
            <a:r>
              <a:rPr lang="en-IN" dirty="0"/>
              <a:t>Columnar File Representation</a:t>
            </a:r>
          </a:p>
        </p:txBody>
      </p:sp>
      <p:sp>
        <p:nvSpPr>
          <p:cNvPr id="5" name="Content Placeholder 4">
            <a:extLst>
              <a:ext uri="{FF2B5EF4-FFF2-40B4-BE49-F238E27FC236}">
                <a16:creationId xmlns:a16="http://schemas.microsoft.com/office/drawing/2014/main" id="{70947E03-AE49-4DD7-B9F1-237C959C7158}"/>
              </a:ext>
            </a:extLst>
          </p:cNvPr>
          <p:cNvSpPr>
            <a:spLocks noGrp="1"/>
          </p:cNvSpPr>
          <p:nvPr>
            <p:ph idx="1"/>
          </p:nvPr>
        </p:nvSpPr>
        <p:spPr>
          <a:xfrm>
            <a:off x="1753792" y="820342"/>
            <a:ext cx="2377853" cy="3677840"/>
          </a:xfrm>
        </p:spPr>
        <p:txBody>
          <a:bodyPr/>
          <a:lstStyle/>
          <a:p>
            <a:r>
              <a:rPr lang="en-IN" dirty="0"/>
              <a:t>ORC and Parquet: file formats with columnar storage inside file</a:t>
            </a:r>
          </a:p>
          <a:p>
            <a:r>
              <a:rPr lang="en-IN" dirty="0"/>
              <a:t>Very popular for big-data applications</a:t>
            </a:r>
          </a:p>
          <a:p>
            <a:r>
              <a:rPr lang="en-IN" dirty="0"/>
              <a:t>Orc file format shown on right:</a:t>
            </a:r>
          </a:p>
        </p:txBody>
      </p:sp>
    </p:spTree>
    <p:extLst>
      <p:ext uri="{BB962C8B-B14F-4D97-AF65-F5344CB8AC3E}">
        <p14:creationId xmlns:p14="http://schemas.microsoft.com/office/powerpoint/2010/main" val="2736572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a:extLst>
              <a:ext uri="{FF2B5EF4-FFF2-40B4-BE49-F238E27FC236}">
                <a16:creationId xmlns:a16="http://schemas.microsoft.com/office/drawing/2014/main" id="{37F47688-C60A-4B93-A080-91044678DA5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External Merge Sort (Cont.)</a:t>
            </a:r>
          </a:p>
        </p:txBody>
      </p:sp>
      <p:sp>
        <p:nvSpPr>
          <p:cNvPr id="48131" name="Rectangle 3">
            <a:extLst>
              <a:ext uri="{FF2B5EF4-FFF2-40B4-BE49-F238E27FC236}">
                <a16:creationId xmlns:a16="http://schemas.microsoft.com/office/drawing/2014/main" id="{00ABE10F-E8EA-413F-AB31-270B5A8638C8}"/>
              </a:ext>
            </a:extLst>
          </p:cNvPr>
          <p:cNvSpPr>
            <a:spLocks noGrp="1" noChangeArrowheads="1"/>
          </p:cNvSpPr>
          <p:nvPr>
            <p:ph idx="1"/>
          </p:nvPr>
        </p:nvSpPr>
        <p:spPr>
          <a:xfrm>
            <a:off x="1788851" y="871993"/>
            <a:ext cx="5327828" cy="2376533"/>
          </a:xfrm>
        </p:spPr>
        <p:txBody>
          <a:bodyPr/>
          <a:lstStyle/>
          <a:p>
            <a:r>
              <a:rPr lang="en-US" altLang="en-US" dirty="0">
                <a:ea typeface="MS PGothic" panose="020B0600070205080204" pitchFamily="34" charset="-128"/>
              </a:rPr>
              <a:t>Cost of seeks</a:t>
            </a:r>
          </a:p>
          <a:p>
            <a:pPr lvl="1"/>
            <a:r>
              <a:rPr lang="en-US" altLang="en-US" dirty="0">
                <a:ea typeface="MS PGothic" panose="020B0600070205080204" pitchFamily="34" charset="-128"/>
              </a:rPr>
              <a:t>During run generation: one seek to read each run and one seek to write each run</a:t>
            </a:r>
          </a:p>
          <a:p>
            <a:pPr lvl="2"/>
            <a:r>
              <a:rPr lang="en-US" altLang="en-US" i="1" dirty="0">
                <a:ea typeface="MS PGothic" panose="020B0600070205080204" pitchFamily="34" charset="-128"/>
              </a:rPr>
              <a:t> 2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a:t>
            </a:r>
            <a:r>
              <a:rPr lang="en-US" altLang="en-US" dirty="0">
                <a:ea typeface="MS PGothic" panose="020B0600070205080204" pitchFamily="34" charset="-128"/>
                <a:sym typeface="Symbol" panose="05050102010706020507" pitchFamily="18" charset="2"/>
              </a:rPr>
              <a:t></a:t>
            </a:r>
          </a:p>
          <a:p>
            <a:pPr lvl="1"/>
            <a:r>
              <a:rPr lang="en-US" altLang="en-US" dirty="0">
                <a:ea typeface="MS PGothic" panose="020B0600070205080204" pitchFamily="34" charset="-128"/>
                <a:sym typeface="Symbol" panose="05050102010706020507" pitchFamily="18" charset="2"/>
              </a:rPr>
              <a:t>During the merge phase</a:t>
            </a:r>
          </a:p>
          <a:p>
            <a:pPr lvl="2"/>
            <a:r>
              <a:rPr lang="en-US" altLang="en-US" dirty="0">
                <a:ea typeface="MS PGothic" panose="020B0600070205080204" pitchFamily="34" charset="-128"/>
                <a:sym typeface="Symbol" panose="05050102010706020507" pitchFamily="18" charset="2"/>
              </a:rPr>
              <a:t>Need </a:t>
            </a:r>
            <a:r>
              <a:rPr lang="en-US" altLang="en-US" i="1" dirty="0">
                <a:ea typeface="MS PGothic" panose="020B0600070205080204" pitchFamily="34" charset="-128"/>
              </a:rPr>
              <a:t>2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seeks for each merge pass </a:t>
            </a:r>
          </a:p>
          <a:p>
            <a:pPr lvl="3"/>
            <a:r>
              <a:rPr lang="en-US" altLang="en-US" dirty="0">
                <a:ea typeface="MS PGothic" panose="020B0600070205080204" pitchFamily="34" charset="-128"/>
                <a:sym typeface="Symbol" panose="05050102010706020507" pitchFamily="18" charset="2"/>
              </a:rPr>
              <a:t>except the final one which does not require a write</a:t>
            </a:r>
          </a:p>
          <a:p>
            <a:pPr lvl="2"/>
            <a:r>
              <a:rPr lang="en-US" altLang="en-US" dirty="0">
                <a:ea typeface="MS PGothic" panose="020B0600070205080204" pitchFamily="34" charset="-128"/>
                <a:sym typeface="Symbol" panose="05050102010706020507" pitchFamily="18" charset="2"/>
              </a:rPr>
              <a:t>Total number of seeks:</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rPr>
              <a:t>2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rPr>
              <a:t>2 </a:t>
            </a:r>
            <a:r>
              <a:rPr lang="en-US" altLang="en-US" dirty="0">
                <a:ea typeface="MS PGothic" panose="020B0600070205080204" pitchFamily="34" charset="-128"/>
                <a:sym typeface="Symbol" panose="05050102010706020507" pitchFamily="18" charset="2"/>
              </a:rPr>
              <a:t></a:t>
            </a:r>
            <a:r>
              <a:rPr lang="en-US" altLang="en-US" dirty="0" err="1">
                <a:ea typeface="MS PGothic" panose="020B0600070205080204" pitchFamily="34" charset="-128"/>
                <a:sym typeface="Symbol" panose="05050102010706020507" pitchFamily="18" charset="2"/>
              </a:rPr>
              <a:t>log</a:t>
            </a:r>
            <a:r>
              <a:rPr lang="en-US" altLang="en-US" baseline="-25000" dirty="0" err="1">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M</a:t>
            </a:r>
            <a:r>
              <a:rPr lang="en-US" altLang="en-US" i="1" baseline="-25000" dirty="0">
                <a:ea typeface="MS PGothic" panose="020B0600070205080204" pitchFamily="34" charset="-128"/>
                <a:sym typeface="Symbol" panose="05050102010706020507" pitchFamily="18" charset="2"/>
              </a:rPr>
              <a:t>/bb</a:t>
            </a:r>
            <a:r>
              <a:rPr lang="en-US" altLang="en-US" baseline="-25000" dirty="0">
                <a:ea typeface="MS PGothic" panose="020B0600070205080204" pitchFamily="34" charset="-128"/>
                <a:sym typeface="Symbol" panose="05050102010706020507" pitchFamily="18" charset="2"/>
              </a:rPr>
              <a:t>–1</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a:t>
            </a:r>
            <a:r>
              <a:rPr lang="en-US" altLang="en-US" dirty="0">
                <a:ea typeface="MS PGothic" panose="020B0600070205080204" pitchFamily="34" charset="-128"/>
                <a:sym typeface="Symbol" panose="05050102010706020507" pitchFamily="18" charset="2"/>
              </a:rPr>
              <a:t> -1)</a:t>
            </a:r>
          </a:p>
        </p:txBody>
      </p:sp>
    </p:spTree>
    <p:extLst>
      <p:ext uri="{BB962C8B-B14F-4D97-AF65-F5344CB8AC3E}">
        <p14:creationId xmlns:p14="http://schemas.microsoft.com/office/powerpoint/2010/main" val="12872643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a:extLst>
              <a:ext uri="{FF2B5EF4-FFF2-40B4-BE49-F238E27FC236}">
                <a16:creationId xmlns:a16="http://schemas.microsoft.com/office/drawing/2014/main" id="{879B8AA5-A0A8-4838-ADA1-686E9F72FF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Join Operation</a:t>
            </a:r>
          </a:p>
        </p:txBody>
      </p:sp>
      <p:sp>
        <p:nvSpPr>
          <p:cNvPr id="50179" name="Rectangle 3">
            <a:extLst>
              <a:ext uri="{FF2B5EF4-FFF2-40B4-BE49-F238E27FC236}">
                <a16:creationId xmlns:a16="http://schemas.microsoft.com/office/drawing/2014/main" id="{229C29A8-5587-4BF6-ABF6-F0C97C489FAE}"/>
              </a:ext>
            </a:extLst>
          </p:cNvPr>
          <p:cNvSpPr>
            <a:spLocks noGrp="1" noChangeArrowheads="1"/>
          </p:cNvSpPr>
          <p:nvPr>
            <p:ph idx="1"/>
          </p:nvPr>
        </p:nvSpPr>
        <p:spPr>
          <a:xfrm>
            <a:off x="1788851" y="864896"/>
            <a:ext cx="5656974" cy="2827719"/>
          </a:xfrm>
        </p:spPr>
        <p:txBody>
          <a:bodyPr/>
          <a:lstStyle/>
          <a:p>
            <a:r>
              <a:rPr lang="en-US" altLang="en-US" dirty="0">
                <a:ea typeface="MS PGothic" panose="020B0600070205080204" pitchFamily="34" charset="-128"/>
              </a:rPr>
              <a:t>Several different algorithms to implement joins</a:t>
            </a:r>
          </a:p>
          <a:p>
            <a:pPr lvl="1"/>
            <a:r>
              <a:rPr lang="en-US" altLang="en-US" dirty="0">
                <a:ea typeface="MS PGothic" panose="020B0600070205080204" pitchFamily="34" charset="-128"/>
              </a:rPr>
              <a:t>Nested-loop join</a:t>
            </a:r>
          </a:p>
          <a:p>
            <a:pPr lvl="1"/>
            <a:r>
              <a:rPr lang="en-US" altLang="en-US" dirty="0">
                <a:ea typeface="MS PGothic" panose="020B0600070205080204" pitchFamily="34" charset="-128"/>
              </a:rPr>
              <a:t>Block nested-loop join</a:t>
            </a:r>
          </a:p>
          <a:p>
            <a:pPr lvl="1"/>
            <a:r>
              <a:rPr lang="en-US" altLang="en-US" dirty="0">
                <a:ea typeface="MS PGothic" panose="020B0600070205080204" pitchFamily="34" charset="-128"/>
              </a:rPr>
              <a:t>Indexed nested-loop join</a:t>
            </a:r>
          </a:p>
          <a:p>
            <a:pPr lvl="1"/>
            <a:r>
              <a:rPr lang="en-US" altLang="en-US" dirty="0">
                <a:ea typeface="MS PGothic" panose="020B0600070205080204" pitchFamily="34" charset="-128"/>
              </a:rPr>
              <a:t>Merge-join</a:t>
            </a:r>
          </a:p>
          <a:p>
            <a:pPr lvl="1"/>
            <a:r>
              <a:rPr lang="en-US" altLang="en-US" dirty="0">
                <a:ea typeface="MS PGothic" panose="020B0600070205080204" pitchFamily="34" charset="-128"/>
              </a:rPr>
              <a:t>Hash-join</a:t>
            </a:r>
          </a:p>
          <a:p>
            <a:r>
              <a:rPr lang="en-US" altLang="en-US" dirty="0">
                <a:ea typeface="MS PGothic" panose="020B0600070205080204" pitchFamily="34" charset="-128"/>
              </a:rPr>
              <a:t>Choice based on cost estimate</a:t>
            </a:r>
          </a:p>
          <a:p>
            <a:r>
              <a:rPr lang="en-US" altLang="en-US" dirty="0">
                <a:ea typeface="MS PGothic" panose="020B0600070205080204" pitchFamily="34" charset="-128"/>
              </a:rPr>
              <a:t>Examples use the following information</a:t>
            </a:r>
          </a:p>
          <a:p>
            <a:pPr lvl="1"/>
            <a:r>
              <a:rPr lang="en-US" altLang="en-US" dirty="0">
                <a:ea typeface="MS PGothic" panose="020B0600070205080204" pitchFamily="34" charset="-128"/>
              </a:rPr>
              <a:t>Number of records of </a:t>
            </a:r>
            <a:r>
              <a:rPr lang="en-US" altLang="en-US" i="1" dirty="0">
                <a:ea typeface="MS PGothic" panose="020B0600070205080204" pitchFamily="34" charset="-128"/>
              </a:rPr>
              <a:t>student</a:t>
            </a:r>
            <a:r>
              <a:rPr lang="en-US" altLang="en-US" dirty="0">
                <a:ea typeface="MS PGothic" panose="020B0600070205080204" pitchFamily="34" charset="-128"/>
              </a:rPr>
              <a:t>:  5,000     </a:t>
            </a:r>
            <a:r>
              <a:rPr lang="en-US" altLang="en-US" i="1" dirty="0">
                <a:ea typeface="MS PGothic" panose="020B0600070205080204" pitchFamily="34" charset="-128"/>
              </a:rPr>
              <a:t>takes</a:t>
            </a:r>
            <a:r>
              <a:rPr lang="en-US" altLang="en-US" dirty="0">
                <a:ea typeface="MS PGothic" panose="020B0600070205080204" pitchFamily="34" charset="-128"/>
              </a:rPr>
              <a:t>: 10,000</a:t>
            </a:r>
          </a:p>
          <a:p>
            <a:pPr lvl="1"/>
            <a:r>
              <a:rPr lang="en-US" altLang="en-US" dirty="0">
                <a:ea typeface="MS PGothic" panose="020B0600070205080204" pitchFamily="34" charset="-128"/>
              </a:rPr>
              <a:t>Number of blocks of   </a:t>
            </a:r>
            <a:r>
              <a:rPr lang="en-US" altLang="en-US" i="1" dirty="0">
                <a:ea typeface="MS PGothic" panose="020B0600070205080204" pitchFamily="34" charset="-128"/>
              </a:rPr>
              <a:t>student</a:t>
            </a:r>
            <a:r>
              <a:rPr lang="en-US" altLang="en-US" dirty="0">
                <a:ea typeface="MS PGothic" panose="020B0600070205080204" pitchFamily="34" charset="-128"/>
              </a:rPr>
              <a:t>:     100     </a:t>
            </a:r>
            <a:r>
              <a:rPr lang="en-US" altLang="en-US" i="1" dirty="0">
                <a:ea typeface="MS PGothic" panose="020B0600070205080204" pitchFamily="34" charset="-128"/>
              </a:rPr>
              <a:t>takes</a:t>
            </a:r>
            <a:r>
              <a:rPr lang="en-US" altLang="en-US" dirty="0">
                <a:ea typeface="MS PGothic" panose="020B0600070205080204" pitchFamily="34" charset="-128"/>
              </a:rPr>
              <a:t>:      400</a:t>
            </a:r>
          </a:p>
        </p:txBody>
      </p:sp>
    </p:spTree>
    <p:extLst>
      <p:ext uri="{BB962C8B-B14F-4D97-AF65-F5344CB8AC3E}">
        <p14:creationId xmlns:p14="http://schemas.microsoft.com/office/powerpoint/2010/main" val="13954448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1026">
            <a:extLst>
              <a:ext uri="{FF2B5EF4-FFF2-40B4-BE49-F238E27FC236}">
                <a16:creationId xmlns:a16="http://schemas.microsoft.com/office/drawing/2014/main" id="{91286922-3E05-43EB-BC96-525D4D8EE69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Nested-Loop Join</a:t>
            </a:r>
          </a:p>
        </p:txBody>
      </p:sp>
      <p:sp>
        <p:nvSpPr>
          <p:cNvPr id="52227" name="Rectangle 1027">
            <a:extLst>
              <a:ext uri="{FF2B5EF4-FFF2-40B4-BE49-F238E27FC236}">
                <a16:creationId xmlns:a16="http://schemas.microsoft.com/office/drawing/2014/main" id="{D21FCF93-DB51-4923-B080-101A70BED1CC}"/>
              </a:ext>
            </a:extLst>
          </p:cNvPr>
          <p:cNvSpPr>
            <a:spLocks noGrp="1" noChangeArrowheads="1"/>
          </p:cNvSpPr>
          <p:nvPr>
            <p:ph idx="1"/>
          </p:nvPr>
        </p:nvSpPr>
        <p:spPr>
          <a:xfrm>
            <a:off x="1788851" y="866208"/>
            <a:ext cx="5797060" cy="2412629"/>
          </a:xfrm>
        </p:spPr>
        <p:txBody>
          <a:bodyPr/>
          <a:lstStyle/>
          <a:p>
            <a:pPr>
              <a:tabLst>
                <a:tab pos="346472" algn="l"/>
                <a:tab pos="638175" algn="l"/>
              </a:tabLst>
            </a:pPr>
            <a:r>
              <a:rPr lang="en-US" altLang="en-US" dirty="0">
                <a:ea typeface="MS PGothic" panose="020B0600070205080204" pitchFamily="34" charset="-128"/>
              </a:rPr>
              <a:t>To compute the theta join        </a:t>
            </a:r>
            <a:r>
              <a:rPr lang="en-US" altLang="en-US" i="1" dirty="0">
                <a:ea typeface="MS PGothic" panose="020B0600070205080204" pitchFamily="34" charset="-128"/>
              </a:rPr>
              <a:t>r</a:t>
            </a:r>
            <a:r>
              <a:rPr lang="en-US" altLang="en-US" dirty="0">
                <a:ea typeface="MS PGothic" panose="020B0600070205080204" pitchFamily="34" charset="-128"/>
              </a:rPr>
              <a:t>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s</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for each</a:t>
            </a:r>
            <a:r>
              <a:rPr lang="en-US" altLang="en-US" dirty="0">
                <a:ea typeface="MS PGothic" panose="020B0600070205080204" pitchFamily="34" charset="-128"/>
                <a:sym typeface="Symbol" panose="05050102010706020507" pitchFamily="18" charset="2"/>
              </a:rPr>
              <a:t>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b="1" dirty="0">
                <a:ea typeface="MS PGothic" panose="020B0600070205080204" pitchFamily="34" charset="-128"/>
                <a:sym typeface="Symbol" panose="05050102010706020507" pitchFamily="18" charset="2"/>
              </a:rPr>
              <a:t> in </a:t>
            </a:r>
            <a:r>
              <a:rPr lang="en-US" altLang="en-US" i="1" dirty="0">
                <a:ea typeface="MS PGothic" panose="020B0600070205080204" pitchFamily="34" charset="-128"/>
                <a:sym typeface="Symbol" panose="05050102010706020507" pitchFamily="18" charset="2"/>
              </a:rPr>
              <a:t>r</a:t>
            </a:r>
            <a:r>
              <a:rPr lang="en-US" altLang="en-US" b="1" dirty="0">
                <a:ea typeface="MS PGothic" panose="020B0600070205080204" pitchFamily="34" charset="-128"/>
                <a:sym typeface="Symbol" panose="05050102010706020507" pitchFamily="18" charset="2"/>
              </a:rPr>
              <a:t> do begin</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for each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 in </a:t>
            </a:r>
            <a:r>
              <a:rPr lang="en-US" altLang="en-US" i="1" dirty="0">
                <a:ea typeface="MS PGothic" panose="020B0600070205080204" pitchFamily="34" charset="-128"/>
                <a:sym typeface="Symbol" panose="05050102010706020507" pitchFamily="18" charset="2"/>
              </a:rPr>
              <a:t>s</a:t>
            </a:r>
            <a:r>
              <a:rPr lang="en-US" altLang="en-US" b="1" dirty="0">
                <a:ea typeface="MS PGothic" panose="020B0600070205080204" pitchFamily="34" charset="-128"/>
                <a:sym typeface="Symbol" panose="05050102010706020507" pitchFamily="18" charset="2"/>
              </a:rPr>
              <a:t> do begin</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test pair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to see if they satisfy the join condition </a:t>
            </a:r>
            <a:r>
              <a:rPr lang="en-US" altLang="en-US" i="1" dirty="0">
                <a:ea typeface="MS PGothic" panose="020B0600070205080204" pitchFamily="34" charset="-128"/>
                <a:sym typeface="Greek Symbols" pitchFamily="18" charset="2"/>
              </a:rPr>
              <a:t> </a:t>
            </a:r>
            <a:br>
              <a:rPr lang="en-US" altLang="en-US" dirty="0">
                <a:ea typeface="MS PGothic" panose="020B0600070205080204" pitchFamily="34" charset="-128"/>
                <a:sym typeface="Greek Symbols" pitchFamily="18" charset="2"/>
              </a:rPr>
            </a:br>
            <a:r>
              <a:rPr lang="en-US" altLang="en-US" dirty="0">
                <a:ea typeface="MS PGothic" panose="020B0600070205080204" pitchFamily="34" charset="-128"/>
                <a:sym typeface="Greek Symbols" pitchFamily="18" charset="2"/>
              </a:rPr>
              <a:t>		     if they do, add </a:t>
            </a:r>
            <a:r>
              <a:rPr lang="en-US" altLang="en-US" i="1" dirty="0" err="1">
                <a:ea typeface="MS PGothic" panose="020B0600070205080204" pitchFamily="34" charset="-128"/>
                <a:sym typeface="Greek Symbols" pitchFamily="18" charset="2"/>
              </a:rPr>
              <a:t>t</a:t>
            </a:r>
            <a:r>
              <a:rPr lang="en-US" altLang="en-US" i="1" baseline="-25000" dirty="0" err="1">
                <a:ea typeface="MS PGothic" panose="020B0600070205080204" pitchFamily="34" charset="-128"/>
                <a:sym typeface="Greek Symbols" pitchFamily="18" charset="2"/>
              </a:rPr>
              <a:t>r</a:t>
            </a:r>
            <a:r>
              <a:rPr lang="en-US" altLang="en-US" i="1" dirty="0">
                <a:ea typeface="MS PGothic" panose="020B0600070205080204" pitchFamily="34" charset="-128"/>
                <a:sym typeface="Greek Symbols" pitchFamily="18" charset="2"/>
              </a:rPr>
              <a:t> • </a:t>
            </a:r>
            <a:r>
              <a:rPr lang="en-US" altLang="en-US" i="1" dirty="0" err="1">
                <a:ea typeface="MS PGothic" panose="020B0600070205080204" pitchFamily="34" charset="-128"/>
                <a:sym typeface="Greek Symbols" pitchFamily="18" charset="2"/>
              </a:rPr>
              <a:t>t</a:t>
            </a:r>
            <a:r>
              <a:rPr lang="en-US" altLang="en-US" i="1" baseline="-25000" dirty="0" err="1">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to the result.</a:t>
            </a:r>
            <a:br>
              <a:rPr lang="en-US" altLang="en-US" dirty="0">
                <a:ea typeface="MS PGothic" panose="020B0600070205080204" pitchFamily="34" charset="-128"/>
                <a:sym typeface="Greek Symbols" pitchFamily="18" charset="2"/>
              </a:rPr>
            </a:br>
            <a:r>
              <a:rPr lang="en-US" altLang="en-US" dirty="0">
                <a:ea typeface="MS PGothic" panose="020B0600070205080204" pitchFamily="34" charset="-128"/>
                <a:sym typeface="Greek Symbols" pitchFamily="18" charset="2"/>
              </a:rPr>
              <a:t>	        </a:t>
            </a:r>
            <a:r>
              <a:rPr lang="en-US" altLang="en-US" b="1" dirty="0">
                <a:ea typeface="MS PGothic" panose="020B0600070205080204" pitchFamily="34" charset="-128"/>
                <a:sym typeface="Greek Symbols" pitchFamily="18" charset="2"/>
              </a:rPr>
              <a:t>end</a:t>
            </a:r>
            <a:br>
              <a:rPr lang="en-US" altLang="en-US" b="1" dirty="0">
                <a:ea typeface="MS PGothic" panose="020B0600070205080204" pitchFamily="34" charset="-128"/>
                <a:sym typeface="Greek Symbols" pitchFamily="18" charset="2"/>
              </a:rPr>
            </a:br>
            <a:r>
              <a:rPr lang="en-US" altLang="en-US" b="1" dirty="0">
                <a:ea typeface="MS PGothic" panose="020B0600070205080204" pitchFamily="34" charset="-128"/>
                <a:sym typeface="Greek Symbols" pitchFamily="18" charset="2"/>
              </a:rPr>
              <a:t>     </a:t>
            </a:r>
            <a:r>
              <a:rPr lang="en-US" altLang="en-US" b="1" dirty="0" err="1">
                <a:ea typeface="MS PGothic" panose="020B0600070205080204" pitchFamily="34" charset="-128"/>
                <a:sym typeface="Greek Symbols" pitchFamily="18" charset="2"/>
              </a:rPr>
              <a:t>end</a:t>
            </a:r>
            <a:endParaRPr lang="en-US" altLang="en-US" dirty="0">
              <a:ea typeface="MS PGothic" panose="020B0600070205080204" pitchFamily="34" charset="-128"/>
              <a:sym typeface="Greek Symbols" pitchFamily="18" charset="2"/>
            </a:endParaRPr>
          </a:p>
          <a:p>
            <a:pPr>
              <a:tabLst>
                <a:tab pos="346472" algn="l"/>
                <a:tab pos="638175" algn="l"/>
              </a:tabLst>
            </a:pPr>
            <a:r>
              <a:rPr lang="en-US" altLang="en-US" i="1" dirty="0">
                <a:ea typeface="MS PGothic" panose="020B0600070205080204" pitchFamily="34" charset="-128"/>
                <a:sym typeface="Greek Symbols" pitchFamily="18" charset="2"/>
              </a:rPr>
              <a:t>r</a:t>
            </a:r>
            <a:r>
              <a:rPr lang="en-US" altLang="en-US" dirty="0">
                <a:ea typeface="MS PGothic" panose="020B0600070205080204" pitchFamily="34" charset="-128"/>
                <a:sym typeface="Greek Symbols" pitchFamily="18" charset="2"/>
              </a:rPr>
              <a:t>  is called the </a:t>
            </a:r>
            <a:r>
              <a:rPr lang="en-US" altLang="en-US" b="1" dirty="0">
                <a:solidFill>
                  <a:srgbClr val="002060"/>
                </a:solidFill>
                <a:ea typeface="MS PGothic" panose="020B0600070205080204" pitchFamily="34" charset="-128"/>
                <a:sym typeface="Greek Symbols" pitchFamily="18" charset="2"/>
              </a:rPr>
              <a:t>outer</a:t>
            </a:r>
            <a:r>
              <a:rPr lang="en-US" altLang="en-US" dirty="0">
                <a:solidFill>
                  <a:srgbClr val="002060"/>
                </a:solidFill>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relation</a:t>
            </a:r>
            <a:r>
              <a:rPr lang="en-US" altLang="en-US" dirty="0">
                <a:solidFill>
                  <a:srgbClr val="002060"/>
                </a:solidFill>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and </a:t>
            </a:r>
            <a:r>
              <a:rPr lang="en-US" altLang="en-US" i="1" dirty="0">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the </a:t>
            </a:r>
            <a:r>
              <a:rPr lang="en-US" altLang="en-US" b="1" dirty="0">
                <a:solidFill>
                  <a:srgbClr val="002060"/>
                </a:solidFill>
                <a:ea typeface="MS PGothic" panose="020B0600070205080204" pitchFamily="34" charset="-128"/>
                <a:sym typeface="Greek Symbols" pitchFamily="18" charset="2"/>
              </a:rPr>
              <a:t>inner relation</a:t>
            </a:r>
            <a:r>
              <a:rPr lang="en-US" altLang="en-US" dirty="0">
                <a:solidFill>
                  <a:srgbClr val="002060"/>
                </a:solidFill>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of the join.</a:t>
            </a:r>
          </a:p>
          <a:p>
            <a:pPr>
              <a:tabLst>
                <a:tab pos="346472" algn="l"/>
                <a:tab pos="638175" algn="l"/>
              </a:tabLst>
            </a:pPr>
            <a:r>
              <a:rPr lang="en-US" altLang="en-US" dirty="0">
                <a:ea typeface="MS PGothic" panose="020B0600070205080204" pitchFamily="34" charset="-128"/>
                <a:sym typeface="Greek Symbols" pitchFamily="18" charset="2"/>
              </a:rPr>
              <a:t>Requires no indices and can be used with any kind of join condition.</a:t>
            </a:r>
          </a:p>
          <a:p>
            <a:pPr>
              <a:tabLst>
                <a:tab pos="346472" algn="l"/>
                <a:tab pos="638175" algn="l"/>
              </a:tabLst>
            </a:pPr>
            <a:r>
              <a:rPr lang="en-US" altLang="en-US" dirty="0">
                <a:ea typeface="MS PGothic" panose="020B0600070205080204" pitchFamily="34" charset="-128"/>
                <a:sym typeface="Greek Symbols" pitchFamily="18" charset="2"/>
              </a:rPr>
              <a:t>Expensive since it examines every pair of tuples in the two relations. </a:t>
            </a:r>
          </a:p>
        </p:txBody>
      </p:sp>
    </p:spTree>
    <p:extLst>
      <p:ext uri="{BB962C8B-B14F-4D97-AF65-F5344CB8AC3E}">
        <p14:creationId xmlns:p14="http://schemas.microsoft.com/office/powerpoint/2010/main" val="3161864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a:extLst>
              <a:ext uri="{FF2B5EF4-FFF2-40B4-BE49-F238E27FC236}">
                <a16:creationId xmlns:a16="http://schemas.microsoft.com/office/drawing/2014/main" id="{857CDEC3-6BD7-4F5B-9D23-EF0F2519ACC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Nested-Loop Join (Cont.)</a:t>
            </a:r>
          </a:p>
        </p:txBody>
      </p:sp>
      <p:sp>
        <p:nvSpPr>
          <p:cNvPr id="54275" name="Rectangle 3">
            <a:extLst>
              <a:ext uri="{FF2B5EF4-FFF2-40B4-BE49-F238E27FC236}">
                <a16:creationId xmlns:a16="http://schemas.microsoft.com/office/drawing/2014/main" id="{F91C2E64-0FB9-436E-9F23-CCE048FE2E75}"/>
              </a:ext>
            </a:extLst>
          </p:cNvPr>
          <p:cNvSpPr>
            <a:spLocks noGrp="1" noChangeArrowheads="1"/>
          </p:cNvSpPr>
          <p:nvPr>
            <p:ph idx="1"/>
          </p:nvPr>
        </p:nvSpPr>
        <p:spPr>
          <a:xfrm>
            <a:off x="1785848" y="873919"/>
            <a:ext cx="5675834" cy="3902869"/>
          </a:xfrm>
        </p:spPr>
        <p:txBody>
          <a:bodyPr/>
          <a:lstStyle/>
          <a:p>
            <a:r>
              <a:rPr lang="en-US" altLang="en-US" dirty="0">
                <a:ea typeface="MS PGothic" panose="020B0600070205080204" pitchFamily="34" charset="-128"/>
              </a:rPr>
              <a:t>In the worst case, if there is enough memory only to hold one block of each relation, the estimated cost is </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sz="1500" i="1" dirty="0">
                <a:ea typeface="MS PGothic" panose="020B0600070205080204" pitchFamily="34" charset="-128"/>
              </a:rPr>
              <a:t>n</a:t>
            </a:r>
            <a:r>
              <a:rPr lang="en-US" altLang="en-US" sz="1500" i="1" baseline="-25000" dirty="0">
                <a:ea typeface="MS PGothic" panose="020B0600070205080204" pitchFamily="34" charset="-128"/>
              </a:rPr>
              <a:t>r</a:t>
            </a:r>
            <a:r>
              <a:rPr lang="en-US" altLang="en-US" sz="1500" i="1" dirty="0">
                <a:ea typeface="MS PGothic" panose="020B0600070205080204" pitchFamily="34" charset="-128"/>
              </a:rPr>
              <a:t> </a:t>
            </a:r>
            <a:r>
              <a:rPr lang="en-US" altLang="en-US" sz="1500" dirty="0">
                <a:ea typeface="MS PGothic" panose="020B0600070205080204" pitchFamily="34" charset="-128"/>
                <a:sym typeface="Symbol" panose="05050102010706020507" pitchFamily="18" charset="2"/>
              </a:rPr>
              <a:t> </a:t>
            </a:r>
            <a:r>
              <a:rPr lang="en-US" altLang="en-US" sz="1500" i="1" dirty="0">
                <a:ea typeface="MS PGothic" panose="020B0600070205080204" pitchFamily="34" charset="-128"/>
                <a:sym typeface="Symbol" panose="05050102010706020507" pitchFamily="18" charset="2"/>
              </a:rPr>
              <a:t>b</a:t>
            </a:r>
            <a:r>
              <a:rPr lang="en-US" altLang="en-US" sz="1500" i="1" baseline="-25000" dirty="0">
                <a:ea typeface="MS PGothic" panose="020B0600070205080204" pitchFamily="34" charset="-128"/>
                <a:sym typeface="Symbol" panose="05050102010706020507" pitchFamily="18" charset="2"/>
              </a:rPr>
              <a:t>s</a:t>
            </a:r>
            <a:r>
              <a:rPr lang="en-US" altLang="en-US" sz="1500" dirty="0">
                <a:ea typeface="MS PGothic" panose="020B0600070205080204" pitchFamily="34" charset="-128"/>
                <a:sym typeface="Symbol" panose="05050102010706020507" pitchFamily="18" charset="2"/>
              </a:rPr>
              <a:t> +</a:t>
            </a:r>
            <a:r>
              <a:rPr lang="en-US" altLang="en-US" sz="1500" i="1" dirty="0">
                <a:ea typeface="MS PGothic" panose="020B0600070205080204" pitchFamily="34" charset="-128"/>
                <a:sym typeface="Symbol" panose="05050102010706020507" pitchFamily="18" charset="2"/>
              </a:rPr>
              <a:t> </a:t>
            </a:r>
            <a:r>
              <a:rPr lang="en-US" altLang="en-US" sz="1500" i="1" dirty="0" err="1">
                <a:ea typeface="MS PGothic" panose="020B0600070205080204" pitchFamily="34" charset="-128"/>
                <a:sym typeface="Symbol" panose="05050102010706020507" pitchFamily="18" charset="2"/>
              </a:rPr>
              <a:t>b</a:t>
            </a:r>
            <a:r>
              <a:rPr lang="en-US" altLang="en-US" sz="1500" i="1" baseline="-25000" dirty="0" err="1">
                <a:ea typeface="MS PGothic" panose="020B0600070205080204" pitchFamily="34" charset="-128"/>
                <a:sym typeface="Symbol" panose="05050102010706020507" pitchFamily="18" charset="2"/>
              </a:rPr>
              <a:t>r</a:t>
            </a:r>
            <a:r>
              <a:rPr lang="en-US" altLang="en-US" sz="15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plus  </a:t>
            </a:r>
            <a:r>
              <a:rPr lang="en-US" altLang="en-US" sz="1500" i="1" dirty="0" err="1">
                <a:ea typeface="MS PGothic" panose="020B0600070205080204" pitchFamily="34" charset="-128"/>
              </a:rPr>
              <a:t>n</a:t>
            </a:r>
            <a:r>
              <a:rPr lang="en-US" altLang="en-US" sz="1500" i="1" baseline="-25000" dirty="0" err="1">
                <a:ea typeface="MS PGothic" panose="020B0600070205080204" pitchFamily="34" charset="-128"/>
              </a:rPr>
              <a:t>r</a:t>
            </a:r>
            <a:r>
              <a:rPr lang="en-US" altLang="en-US" sz="1500" i="1" dirty="0">
                <a:ea typeface="MS PGothic" panose="020B0600070205080204" pitchFamily="34" charset="-128"/>
              </a:rPr>
              <a:t> </a:t>
            </a:r>
            <a:r>
              <a:rPr lang="en-US" altLang="en-US" sz="1500" dirty="0">
                <a:ea typeface="MS PGothic" panose="020B0600070205080204" pitchFamily="34" charset="-128"/>
                <a:sym typeface="Symbol" panose="05050102010706020507" pitchFamily="18" charset="2"/>
              </a:rPr>
              <a:t>+</a:t>
            </a:r>
            <a:r>
              <a:rPr lang="en-US" altLang="en-US" sz="1500" i="1" dirty="0">
                <a:ea typeface="MS PGothic" panose="020B0600070205080204" pitchFamily="34" charset="-128"/>
                <a:sym typeface="Symbol" panose="05050102010706020507" pitchFamily="18" charset="2"/>
              </a:rPr>
              <a:t> </a:t>
            </a:r>
            <a:r>
              <a:rPr lang="en-US" altLang="en-US" sz="1500" i="1" dirty="0" err="1">
                <a:ea typeface="MS PGothic" panose="020B0600070205080204" pitchFamily="34" charset="-128"/>
                <a:sym typeface="Symbol" panose="05050102010706020507" pitchFamily="18" charset="2"/>
              </a:rPr>
              <a:t>b</a:t>
            </a:r>
            <a:r>
              <a:rPr lang="en-US" altLang="en-US" sz="1500" i="1" baseline="-25000" dirty="0" err="1">
                <a:ea typeface="MS PGothic" panose="020B0600070205080204" pitchFamily="34" charset="-128"/>
                <a:sym typeface="Symbol" panose="05050102010706020507" pitchFamily="18" charset="2"/>
              </a:rPr>
              <a:t>r</a:t>
            </a:r>
            <a:r>
              <a:rPr lang="en-US" altLang="en-US" sz="15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seeks</a:t>
            </a:r>
            <a:endParaRPr lang="en-US" altLang="en-US" sz="1200" dirty="0">
              <a:ea typeface="MS PGothic" panose="020B0600070205080204" pitchFamily="34" charset="-128"/>
              <a:sym typeface="Symbol" panose="05050102010706020507" pitchFamily="18" charset="2"/>
            </a:endParaRPr>
          </a:p>
          <a:p>
            <a:r>
              <a:rPr lang="en-US" altLang="en-US" dirty="0">
                <a:ea typeface="MS PGothic" panose="020B0600070205080204" pitchFamily="34" charset="-128"/>
                <a:sym typeface="Symbol" panose="05050102010706020507" pitchFamily="18" charset="2"/>
              </a:rPr>
              <a:t>If the smaller relation fits entirely in memory, use that as the inner relation.</a:t>
            </a:r>
          </a:p>
          <a:p>
            <a:pPr lvl="1"/>
            <a:r>
              <a:rPr lang="en-US" altLang="en-US" dirty="0">
                <a:ea typeface="MS PGothic" panose="020B0600070205080204" pitchFamily="34" charset="-128"/>
                <a:sym typeface="Symbol" panose="05050102010706020507" pitchFamily="18" charset="2"/>
              </a:rPr>
              <a:t> Reduces cost to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 + </a:t>
            </a:r>
            <a:r>
              <a:rPr lang="en-US" altLang="en-US" i="1" dirty="0">
                <a:ea typeface="MS PGothic" panose="020B0600070205080204" pitchFamily="34" charset="-128"/>
                <a:sym typeface="Symbol" panose="05050102010706020507" pitchFamily="18" charset="2"/>
              </a:rPr>
              <a:t>b</a:t>
            </a:r>
            <a:r>
              <a:rPr lang="en-US" altLang="en-US" i="1" baseline="-25000" dirty="0">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and 2 seeks</a:t>
            </a:r>
          </a:p>
          <a:p>
            <a:r>
              <a:rPr lang="en-US" altLang="en-US" dirty="0">
                <a:ea typeface="MS PGothic" panose="020B0600070205080204" pitchFamily="34" charset="-128"/>
                <a:sym typeface="Symbol" panose="05050102010706020507" pitchFamily="18" charset="2"/>
              </a:rPr>
              <a:t>Assuming worst case memory availability cost estimate is</a:t>
            </a:r>
          </a:p>
          <a:p>
            <a:pPr lvl="1"/>
            <a:r>
              <a:rPr lang="en-US" altLang="en-US" dirty="0">
                <a:ea typeface="MS PGothic" panose="020B0600070205080204" pitchFamily="34" charset="-128"/>
                <a:sym typeface="Symbol" panose="05050102010706020507" pitchFamily="18" charset="2"/>
              </a:rPr>
              <a:t>with </a:t>
            </a:r>
            <a:r>
              <a:rPr lang="en-US" altLang="en-US" i="1" dirty="0">
                <a:ea typeface="MS PGothic" panose="020B0600070205080204" pitchFamily="34" charset="-128"/>
                <a:sym typeface="Symbol" panose="05050102010706020507" pitchFamily="18" charset="2"/>
              </a:rPr>
              <a:t>student </a:t>
            </a:r>
            <a:r>
              <a:rPr lang="en-US" altLang="en-US" dirty="0">
                <a:ea typeface="MS PGothic" panose="020B0600070205080204" pitchFamily="34" charset="-128"/>
                <a:sym typeface="Symbol" panose="05050102010706020507" pitchFamily="18" charset="2"/>
              </a:rPr>
              <a:t>as outer relation:</a:t>
            </a:r>
          </a:p>
          <a:p>
            <a:pPr lvl="2"/>
            <a:r>
              <a:rPr lang="en-US" altLang="en-US" dirty="0">
                <a:ea typeface="MS PGothic" panose="020B0600070205080204" pitchFamily="34" charset="-128"/>
                <a:sym typeface="Symbol" panose="05050102010706020507" pitchFamily="18" charset="2"/>
              </a:rPr>
              <a:t>5000  400 + 100 = 2,000,100 block transfers,</a:t>
            </a:r>
          </a:p>
          <a:p>
            <a:pPr lvl="2"/>
            <a:r>
              <a:rPr lang="en-US" altLang="en-US" dirty="0">
                <a:ea typeface="MS PGothic" panose="020B0600070205080204" pitchFamily="34" charset="-128"/>
                <a:sym typeface="Symbol" panose="05050102010706020507" pitchFamily="18" charset="2"/>
              </a:rPr>
              <a:t>5000 + 100 = 5100 seeks </a:t>
            </a:r>
          </a:p>
          <a:p>
            <a:pPr lvl="1"/>
            <a:r>
              <a:rPr lang="en-US" altLang="en-US" dirty="0">
                <a:ea typeface="MS PGothic" panose="020B0600070205080204" pitchFamily="34" charset="-128"/>
                <a:sym typeface="Symbol" panose="05050102010706020507" pitchFamily="18" charset="2"/>
              </a:rPr>
              <a:t>with </a:t>
            </a:r>
            <a:r>
              <a:rPr lang="en-US" altLang="en-US" i="1" dirty="0">
                <a:ea typeface="MS PGothic" panose="020B0600070205080204" pitchFamily="34" charset="-128"/>
                <a:sym typeface="Symbol" panose="05050102010706020507" pitchFamily="18" charset="2"/>
              </a:rPr>
              <a:t>takes </a:t>
            </a:r>
            <a:r>
              <a:rPr lang="en-US" altLang="en-US" dirty="0">
                <a:ea typeface="MS PGothic" panose="020B0600070205080204" pitchFamily="34" charset="-128"/>
                <a:sym typeface="Symbol" panose="05050102010706020507" pitchFamily="18" charset="2"/>
              </a:rPr>
              <a:t> as the outer relation </a:t>
            </a:r>
          </a:p>
          <a:p>
            <a:pPr lvl="2"/>
            <a:r>
              <a:rPr lang="en-US" altLang="en-US" dirty="0">
                <a:ea typeface="MS PGothic" panose="020B0600070205080204" pitchFamily="34" charset="-128"/>
                <a:sym typeface="Symbol" panose="05050102010706020507" pitchFamily="18" charset="2"/>
              </a:rPr>
              <a:t>10000  100 + 400 = 1,000,400 block transfers and 10,400 seeks</a:t>
            </a:r>
          </a:p>
          <a:p>
            <a:r>
              <a:rPr lang="en-US" altLang="en-US" dirty="0">
                <a:ea typeface="MS PGothic" panose="020B0600070205080204" pitchFamily="34" charset="-128"/>
                <a:sym typeface="Symbol" panose="05050102010706020507" pitchFamily="18" charset="2"/>
              </a:rPr>
              <a:t>If smaller relation (</a:t>
            </a:r>
            <a:r>
              <a:rPr lang="en-US" altLang="en-US" i="1" dirty="0">
                <a:ea typeface="MS PGothic" panose="020B0600070205080204" pitchFamily="34" charset="-128"/>
                <a:sym typeface="Symbol" panose="05050102010706020507" pitchFamily="18" charset="2"/>
              </a:rPr>
              <a:t>student</a:t>
            </a:r>
            <a:r>
              <a:rPr lang="en-US" altLang="en-US" dirty="0">
                <a:ea typeface="MS PGothic" panose="020B0600070205080204" pitchFamily="34" charset="-128"/>
                <a:sym typeface="Symbol" panose="05050102010706020507" pitchFamily="18" charset="2"/>
              </a:rPr>
              <a:t>) fits entirely in memory, the cost estimate will be 500 block transfers.</a:t>
            </a:r>
          </a:p>
          <a:p>
            <a:r>
              <a:rPr lang="en-US" altLang="en-US" dirty="0">
                <a:ea typeface="MS PGothic" panose="020B0600070205080204" pitchFamily="34" charset="-128"/>
                <a:sym typeface="Symbol" panose="05050102010706020507" pitchFamily="18" charset="2"/>
              </a:rPr>
              <a:t>Block nested-loops algorithm (next slide) is preferable.</a:t>
            </a:r>
          </a:p>
        </p:txBody>
      </p:sp>
    </p:spTree>
    <p:extLst>
      <p:ext uri="{BB962C8B-B14F-4D97-AF65-F5344CB8AC3E}">
        <p14:creationId xmlns:p14="http://schemas.microsoft.com/office/powerpoint/2010/main" val="24390376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a:extLst>
              <a:ext uri="{FF2B5EF4-FFF2-40B4-BE49-F238E27FC236}">
                <a16:creationId xmlns:a16="http://schemas.microsoft.com/office/drawing/2014/main" id="{DE19C081-1E63-4543-8D37-D34F578D99B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Block Nested-Loop Join</a:t>
            </a:r>
          </a:p>
        </p:txBody>
      </p:sp>
      <p:sp>
        <p:nvSpPr>
          <p:cNvPr id="56323" name="Rectangle 3">
            <a:extLst>
              <a:ext uri="{FF2B5EF4-FFF2-40B4-BE49-F238E27FC236}">
                <a16:creationId xmlns:a16="http://schemas.microsoft.com/office/drawing/2014/main" id="{F271E85F-D50F-4FAC-81D5-291C4D3EA4BF}"/>
              </a:ext>
            </a:extLst>
          </p:cNvPr>
          <p:cNvSpPr>
            <a:spLocks noGrp="1" noChangeArrowheads="1"/>
          </p:cNvSpPr>
          <p:nvPr>
            <p:ph idx="1"/>
          </p:nvPr>
        </p:nvSpPr>
        <p:spPr>
          <a:xfrm>
            <a:off x="1788851" y="874358"/>
            <a:ext cx="5095578" cy="2394581"/>
          </a:xfrm>
        </p:spPr>
        <p:txBody>
          <a:bodyPr/>
          <a:lstStyle/>
          <a:p>
            <a:pPr>
              <a:tabLst>
                <a:tab pos="303610" algn="l"/>
                <a:tab pos="595313" algn="l"/>
                <a:tab pos="898922" algn="l"/>
                <a:tab pos="1158479" algn="l"/>
                <a:tab pos="1418035" algn="l"/>
              </a:tabLst>
            </a:pPr>
            <a:r>
              <a:rPr lang="en-US" altLang="en-US" dirty="0">
                <a:ea typeface="MS PGothic" panose="020B0600070205080204" pitchFamily="34" charset="-128"/>
              </a:rPr>
              <a:t>Variant of nested-loop join in which every block of inner relation is paired with every block of outer relation.</a:t>
            </a:r>
          </a:p>
          <a:p>
            <a:pPr>
              <a:buNone/>
              <a:tabLst>
                <a:tab pos="303610" algn="l"/>
                <a:tab pos="595313" algn="l"/>
                <a:tab pos="898922" algn="l"/>
                <a:tab pos="1158479" algn="l"/>
                <a:tab pos="1418035" algn="l"/>
              </a:tabLst>
            </a:pPr>
            <a:r>
              <a:rPr lang="en-US" altLang="en-US" dirty="0">
                <a:ea typeface="MS PGothic" panose="020B0600070205080204" pitchFamily="34" charset="-128"/>
              </a:rPr>
              <a:t>		</a:t>
            </a:r>
            <a:r>
              <a:rPr lang="en-US" altLang="en-US" b="1" dirty="0">
                <a:ea typeface="MS PGothic" panose="020B0600070205080204" pitchFamily="34" charset="-128"/>
              </a:rPr>
              <a:t>for each </a:t>
            </a:r>
            <a:r>
              <a:rPr lang="en-US" altLang="en-US" dirty="0">
                <a:ea typeface="MS PGothic" panose="020B0600070205080204" pitchFamily="34" charset="-128"/>
              </a:rPr>
              <a:t>block </a:t>
            </a:r>
            <a:r>
              <a:rPr lang="en-US" altLang="en-US" i="1" dirty="0">
                <a:ea typeface="MS PGothic" panose="020B0600070205080204" pitchFamily="34" charset="-128"/>
              </a:rPr>
              <a:t>B</a:t>
            </a:r>
            <a:r>
              <a:rPr lang="en-US" altLang="en-US" i="1" baseline="-25000" dirty="0">
                <a:ea typeface="MS PGothic" panose="020B0600070205080204" pitchFamily="34" charset="-128"/>
              </a:rPr>
              <a:t>r</a:t>
            </a:r>
            <a:r>
              <a:rPr lang="en-US" altLang="en-US" b="1" dirty="0">
                <a:ea typeface="MS PGothic" panose="020B0600070205080204" pitchFamily="34" charset="-128"/>
              </a:rPr>
              <a:t> of</a:t>
            </a:r>
            <a:r>
              <a:rPr lang="en-US" altLang="en-US" b="1" i="1" dirty="0">
                <a:ea typeface="MS PGothic" panose="020B0600070205080204" pitchFamily="34" charset="-128"/>
              </a:rPr>
              <a:t> </a:t>
            </a:r>
            <a:r>
              <a:rPr lang="en-US" altLang="en-US" i="1" dirty="0">
                <a:ea typeface="MS PGothic" panose="020B0600070205080204" pitchFamily="34" charset="-128"/>
              </a:rPr>
              <a:t>r</a:t>
            </a:r>
            <a:r>
              <a:rPr lang="en-US" altLang="en-US" b="1" dirty="0">
                <a:ea typeface="MS PGothic" panose="020B0600070205080204" pitchFamily="34" charset="-128"/>
              </a:rPr>
              <a:t> do begin</a:t>
            </a:r>
            <a:br>
              <a:rPr lang="en-US" altLang="en-US" b="1" dirty="0">
                <a:ea typeface="MS PGothic" panose="020B0600070205080204" pitchFamily="34" charset="-128"/>
              </a:rPr>
            </a:br>
            <a:r>
              <a:rPr lang="en-US" altLang="en-US" b="1" dirty="0">
                <a:ea typeface="MS PGothic" panose="020B0600070205080204" pitchFamily="34" charset="-128"/>
              </a:rPr>
              <a:t>		for each</a:t>
            </a:r>
            <a:r>
              <a:rPr lang="en-US" altLang="en-US" dirty="0">
                <a:ea typeface="MS PGothic" panose="020B0600070205080204" pitchFamily="34" charset="-128"/>
              </a:rPr>
              <a:t> block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b="1" dirty="0">
                <a:ea typeface="MS PGothic" panose="020B0600070205080204" pitchFamily="34" charset="-128"/>
              </a:rPr>
              <a:t> of </a:t>
            </a:r>
            <a:r>
              <a:rPr lang="en-US" altLang="en-US" b="1" i="1" dirty="0">
                <a:ea typeface="MS PGothic" panose="020B0600070205080204" pitchFamily="34" charset="-128"/>
              </a:rPr>
              <a:t>s </a:t>
            </a:r>
            <a:r>
              <a:rPr lang="en-US" altLang="en-US" b="1" dirty="0">
                <a:ea typeface="MS PGothic" panose="020B0600070205080204" pitchFamily="34" charset="-128"/>
              </a:rPr>
              <a:t>do begin</a:t>
            </a:r>
            <a:br>
              <a:rPr lang="en-US" altLang="en-US" b="1" dirty="0">
                <a:ea typeface="MS PGothic" panose="020B0600070205080204" pitchFamily="34" charset="-128"/>
              </a:rPr>
            </a:br>
            <a:r>
              <a:rPr lang="en-US" altLang="en-US" b="1" dirty="0">
                <a:ea typeface="MS PGothic" panose="020B0600070205080204" pitchFamily="34" charset="-128"/>
              </a:rPr>
              <a:t>			for each</a:t>
            </a:r>
            <a:r>
              <a:rPr lang="en-US" altLang="en-US" dirty="0">
                <a:ea typeface="MS PGothic" panose="020B0600070205080204" pitchFamily="34" charset="-128"/>
              </a:rPr>
              <a:t>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b="1" dirty="0">
                <a:ea typeface="MS PGothic" panose="020B0600070205080204" pitchFamily="34" charset="-128"/>
              </a:rPr>
              <a:t>in </a:t>
            </a:r>
            <a:r>
              <a:rPr lang="en-US" altLang="en-US" i="1" dirty="0">
                <a:ea typeface="MS PGothic" panose="020B0600070205080204" pitchFamily="34" charset="-128"/>
              </a:rPr>
              <a:t>B</a:t>
            </a:r>
            <a:r>
              <a:rPr lang="en-US" altLang="en-US" i="1" baseline="-25000" dirty="0">
                <a:ea typeface="MS PGothic" panose="020B0600070205080204" pitchFamily="34" charset="-128"/>
              </a:rPr>
              <a:t>r </a:t>
            </a:r>
            <a:r>
              <a:rPr lang="en-US" altLang="en-US" b="1" baseline="-25000" dirty="0">
                <a:ea typeface="MS PGothic" panose="020B0600070205080204" pitchFamily="34" charset="-128"/>
              </a:rPr>
              <a:t> </a:t>
            </a:r>
            <a:r>
              <a:rPr lang="en-US" altLang="en-US" b="1" dirty="0">
                <a:ea typeface="MS PGothic" panose="020B0600070205080204" pitchFamily="34" charset="-128"/>
              </a:rPr>
              <a:t>do begin</a:t>
            </a:r>
            <a:br>
              <a:rPr lang="en-US" altLang="en-US" b="1" dirty="0">
                <a:ea typeface="MS PGothic" panose="020B0600070205080204" pitchFamily="34" charset="-128"/>
              </a:rPr>
            </a:br>
            <a:r>
              <a:rPr lang="en-US" altLang="en-US" b="1" dirty="0">
                <a:ea typeface="MS PGothic" panose="020B0600070205080204" pitchFamily="34" charset="-128"/>
              </a:rPr>
              <a:t>				for each </a:t>
            </a:r>
            <a:r>
              <a:rPr lang="en-US" altLang="en-US" dirty="0">
                <a:ea typeface="MS PGothic" panose="020B0600070205080204" pitchFamily="34" charset="-128"/>
              </a:rPr>
              <a:t>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b="1" dirty="0">
                <a:ea typeface="MS PGothic" panose="020B0600070205080204" pitchFamily="34" charset="-128"/>
              </a:rPr>
              <a:t>in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b="1" dirty="0">
                <a:ea typeface="MS PGothic" panose="020B0600070205080204" pitchFamily="34" charset="-128"/>
              </a:rPr>
              <a:t>do begin</a:t>
            </a:r>
            <a:br>
              <a:rPr lang="en-US" altLang="en-US" b="1" dirty="0">
                <a:ea typeface="MS PGothic" panose="020B0600070205080204" pitchFamily="34" charset="-128"/>
              </a:rPr>
            </a:br>
            <a:r>
              <a:rPr lang="en-US" altLang="en-US" b="1" dirty="0">
                <a:ea typeface="MS PGothic" panose="020B0600070205080204" pitchFamily="34" charset="-128"/>
              </a:rPr>
              <a:t>					</a:t>
            </a:r>
            <a:r>
              <a:rPr lang="en-US" altLang="en-US" dirty="0">
                <a:ea typeface="MS PGothic" panose="020B0600070205080204" pitchFamily="34" charset="-128"/>
              </a:rPr>
              <a:t>Check if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rPr>
              <a:t>satisfy the join condition </a:t>
            </a:r>
            <a:br>
              <a:rPr lang="en-US" altLang="en-US" dirty="0">
                <a:ea typeface="MS PGothic" panose="020B0600070205080204" pitchFamily="34" charset="-128"/>
              </a:rPr>
            </a:br>
            <a:r>
              <a:rPr lang="en-US" altLang="en-US" dirty="0">
                <a:ea typeface="MS PGothic" panose="020B0600070205080204" pitchFamily="34" charset="-128"/>
              </a:rPr>
              <a:t>					if they do, add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baseline="30000"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to the result.</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end</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end</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end</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end</a:t>
            </a:r>
          </a:p>
        </p:txBody>
      </p:sp>
    </p:spTree>
    <p:extLst>
      <p:ext uri="{BB962C8B-B14F-4D97-AF65-F5344CB8AC3E}">
        <p14:creationId xmlns:p14="http://schemas.microsoft.com/office/powerpoint/2010/main" val="29593402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8946" name="Rectangle 2">
            <a:extLst>
              <a:ext uri="{FF2B5EF4-FFF2-40B4-BE49-F238E27FC236}">
                <a16:creationId xmlns:a16="http://schemas.microsoft.com/office/drawing/2014/main" id="{9D3A3C43-4D24-468B-AFB2-2FAEEE45523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Block Nested-Loop Join (Cont.)</a:t>
            </a:r>
          </a:p>
        </p:txBody>
      </p:sp>
      <p:sp>
        <p:nvSpPr>
          <p:cNvPr id="58371" name="Rectangle 3">
            <a:extLst>
              <a:ext uri="{FF2B5EF4-FFF2-40B4-BE49-F238E27FC236}">
                <a16:creationId xmlns:a16="http://schemas.microsoft.com/office/drawing/2014/main" id="{157E4264-3916-4528-9C49-6A074457E98A}"/>
              </a:ext>
            </a:extLst>
          </p:cNvPr>
          <p:cNvSpPr>
            <a:spLocks noGrp="1" noChangeArrowheads="1"/>
          </p:cNvSpPr>
          <p:nvPr>
            <p:ph idx="1"/>
          </p:nvPr>
        </p:nvSpPr>
        <p:spPr>
          <a:xfrm>
            <a:off x="1782194" y="873482"/>
            <a:ext cx="5618514" cy="3351093"/>
          </a:xfrm>
        </p:spPr>
        <p:txBody>
          <a:bodyPr/>
          <a:lstStyle/>
          <a:p>
            <a:pPr>
              <a:lnSpc>
                <a:spcPct val="90000"/>
              </a:lnSpc>
            </a:pPr>
            <a:r>
              <a:rPr lang="en-US" altLang="en-US" dirty="0">
                <a:ea typeface="MS PGothic" panose="020B0600070205080204" pitchFamily="34" charset="-128"/>
              </a:rPr>
              <a:t>Worst case estimate: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 block transfers + 2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 </a:t>
            </a:r>
            <a:r>
              <a:rPr lang="en-US" altLang="en-US" dirty="0">
                <a:ea typeface="MS PGothic" panose="020B0600070205080204" pitchFamily="34" charset="-128"/>
              </a:rPr>
              <a:t>seeks</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dirty="0">
                <a:ea typeface="MS PGothic" panose="020B0600070205080204" pitchFamily="34" charset="-128"/>
              </a:rPr>
              <a:t>Each block in the inner relation </a:t>
            </a:r>
            <a:r>
              <a:rPr lang="en-US" altLang="en-US" i="1" dirty="0">
                <a:ea typeface="MS PGothic" panose="020B0600070205080204" pitchFamily="34" charset="-128"/>
              </a:rPr>
              <a:t>s</a:t>
            </a:r>
            <a:r>
              <a:rPr lang="en-US" altLang="en-US" dirty="0">
                <a:ea typeface="MS PGothic" panose="020B0600070205080204" pitchFamily="34" charset="-128"/>
              </a:rPr>
              <a:t> is read once for each </a:t>
            </a:r>
            <a:r>
              <a:rPr lang="en-US" altLang="en-US" i="1" dirty="0">
                <a:ea typeface="MS PGothic" panose="020B0600070205080204" pitchFamily="34" charset="-128"/>
              </a:rPr>
              <a:t>block</a:t>
            </a:r>
            <a:r>
              <a:rPr lang="en-US" altLang="en-US" dirty="0">
                <a:ea typeface="MS PGothic" panose="020B0600070205080204" pitchFamily="34" charset="-128"/>
              </a:rPr>
              <a:t> in the outer relation</a:t>
            </a:r>
            <a:endParaRPr lang="en-US" altLang="en-US" dirty="0">
              <a:ea typeface="MS PGothic" panose="020B0600070205080204" pitchFamily="34" charset="-128"/>
              <a:sym typeface="Symbol" panose="05050102010706020507" pitchFamily="18" charset="2"/>
            </a:endParaRPr>
          </a:p>
          <a:p>
            <a:pPr>
              <a:lnSpc>
                <a:spcPct val="90000"/>
              </a:lnSpc>
            </a:pPr>
            <a:r>
              <a:rPr lang="en-US" altLang="en-US" dirty="0">
                <a:ea typeface="MS PGothic" panose="020B0600070205080204" pitchFamily="34" charset="-128"/>
                <a:sym typeface="Symbol" panose="05050102010706020507" pitchFamily="18" charset="2"/>
              </a:rPr>
              <a:t>Best case: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+ 2 seeks.</a:t>
            </a:r>
          </a:p>
          <a:p>
            <a:pPr>
              <a:lnSpc>
                <a:spcPct val="90000"/>
              </a:lnSpc>
            </a:pPr>
            <a:r>
              <a:rPr lang="en-US" altLang="en-US" dirty="0">
                <a:ea typeface="MS PGothic" panose="020B0600070205080204" pitchFamily="34" charset="-128"/>
                <a:sym typeface="Symbol" panose="05050102010706020507" pitchFamily="18" charset="2"/>
              </a:rPr>
              <a:t>Improvements to nested loop and block nested loop algorithms:</a:t>
            </a:r>
          </a:p>
          <a:p>
            <a:pPr lvl="1">
              <a:lnSpc>
                <a:spcPct val="90000"/>
              </a:lnSpc>
            </a:pPr>
            <a:r>
              <a:rPr lang="en-US" altLang="en-US" dirty="0">
                <a:ea typeface="MS PGothic" panose="020B0600070205080204" pitchFamily="34" charset="-128"/>
              </a:rPr>
              <a:t>In block nested-loop, use </a:t>
            </a:r>
            <a:r>
              <a:rPr lang="en-US" altLang="en-US" i="1" dirty="0">
                <a:ea typeface="MS PGothic" panose="020B0600070205080204" pitchFamily="34" charset="-128"/>
              </a:rPr>
              <a:t>M — </a:t>
            </a:r>
            <a:r>
              <a:rPr lang="en-US" altLang="en-US" dirty="0">
                <a:ea typeface="MS PGothic" panose="020B0600070205080204" pitchFamily="34" charset="-128"/>
              </a:rPr>
              <a:t>2 disk blocks as blocking unit for outer relations, where </a:t>
            </a:r>
            <a:r>
              <a:rPr lang="en-US" altLang="en-US" i="1" dirty="0">
                <a:ea typeface="MS PGothic" panose="020B0600070205080204" pitchFamily="34" charset="-128"/>
              </a:rPr>
              <a:t>M</a:t>
            </a:r>
            <a:r>
              <a:rPr lang="en-US" altLang="en-US" dirty="0">
                <a:ea typeface="MS PGothic" panose="020B0600070205080204" pitchFamily="34" charset="-128"/>
              </a:rPr>
              <a:t> = memory size in blocks; use remaining two blocks to buffer inner relation and output</a:t>
            </a:r>
          </a:p>
          <a:p>
            <a:pPr lvl="2">
              <a:lnSpc>
                <a:spcPct val="90000"/>
              </a:lnSpc>
            </a:pPr>
            <a:r>
              <a:rPr lang="en-US" altLang="en-US" dirty="0">
                <a:ea typeface="MS PGothic" panose="020B0600070205080204" pitchFamily="34" charset="-128"/>
              </a:rPr>
              <a:t>  Cost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(M-2)</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a:t>
            </a:r>
            <a:r>
              <a:rPr lang="en-US" altLang="en-US" i="1" dirty="0">
                <a:ea typeface="MS PGothic" panose="020B0600070205080204" pitchFamily="34" charset="-128"/>
                <a:sym typeface="Symbol" panose="05050102010706020507" pitchFamily="18" charset="2"/>
              </a:rPr>
              <a:t> +</a:t>
            </a:r>
            <a:br>
              <a:rPr lang="en-US" altLang="en-US" i="1" dirty="0">
                <a:ea typeface="MS PGothic" panose="020B0600070205080204" pitchFamily="34" charset="-128"/>
                <a:sym typeface="Symbol" panose="05050102010706020507" pitchFamily="18" charset="2"/>
              </a:rPr>
            </a:br>
            <a:r>
              <a:rPr lang="en-US" altLang="en-US" i="1" dirty="0">
                <a:ea typeface="MS PGothic" panose="020B0600070205080204" pitchFamily="34" charset="-128"/>
                <a:sym typeface="Symbol" panose="05050102010706020507" pitchFamily="18" charset="2"/>
              </a:rPr>
              <a:t>               2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(M-2)</a:t>
            </a:r>
            <a:r>
              <a:rPr lang="en-US" altLang="en-US" dirty="0">
                <a:ea typeface="MS PGothic" panose="020B0600070205080204" pitchFamily="34" charset="-128"/>
                <a:sym typeface="Symbol" panose="05050102010706020507" pitchFamily="18" charset="2"/>
              </a:rPr>
              <a:t> seeks</a:t>
            </a:r>
            <a:endParaRPr lang="en-US" altLang="en-US" dirty="0">
              <a:ea typeface="MS PGothic" panose="020B0600070205080204" pitchFamily="34" charset="-128"/>
            </a:endParaRPr>
          </a:p>
          <a:p>
            <a:pPr lvl="1">
              <a:lnSpc>
                <a:spcPct val="90000"/>
              </a:lnSpc>
            </a:pPr>
            <a:r>
              <a:rPr lang="en-US" altLang="en-US" dirty="0">
                <a:ea typeface="MS PGothic" panose="020B0600070205080204" pitchFamily="34" charset="-128"/>
              </a:rPr>
              <a:t>If </a:t>
            </a:r>
            <a:r>
              <a:rPr lang="en-US" altLang="en-US" dirty="0" err="1">
                <a:ea typeface="MS PGothic" panose="020B0600070205080204" pitchFamily="34" charset="-128"/>
              </a:rPr>
              <a:t>equi</a:t>
            </a:r>
            <a:r>
              <a:rPr lang="en-US" altLang="en-US" dirty="0">
                <a:ea typeface="MS PGothic" panose="020B0600070205080204" pitchFamily="34" charset="-128"/>
              </a:rPr>
              <a:t>-join attribute forms a key or inner relation, stop inner loop on first match</a:t>
            </a:r>
          </a:p>
          <a:p>
            <a:pPr lvl="1">
              <a:lnSpc>
                <a:spcPct val="90000"/>
              </a:lnSpc>
            </a:pPr>
            <a:r>
              <a:rPr lang="en-US" altLang="en-US" dirty="0">
                <a:ea typeface="MS PGothic" panose="020B0600070205080204" pitchFamily="34" charset="-128"/>
              </a:rPr>
              <a:t>Scan inner loop forward and backward alternately, to make use of the blocks remaining in buffer (with LRU replacement)</a:t>
            </a:r>
          </a:p>
          <a:p>
            <a:pPr lvl="1">
              <a:lnSpc>
                <a:spcPct val="90000"/>
              </a:lnSpc>
            </a:pPr>
            <a:r>
              <a:rPr lang="en-US" altLang="en-US" dirty="0">
                <a:ea typeface="MS PGothic" panose="020B0600070205080204" pitchFamily="34" charset="-128"/>
              </a:rPr>
              <a:t>Use index on inner relation if available (next slide)</a:t>
            </a:r>
          </a:p>
        </p:txBody>
      </p:sp>
    </p:spTree>
    <p:extLst>
      <p:ext uri="{BB962C8B-B14F-4D97-AF65-F5344CB8AC3E}">
        <p14:creationId xmlns:p14="http://schemas.microsoft.com/office/powerpoint/2010/main" val="1825850124"/>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a:extLst>
              <a:ext uri="{FF2B5EF4-FFF2-40B4-BE49-F238E27FC236}">
                <a16:creationId xmlns:a16="http://schemas.microsoft.com/office/drawing/2014/main" id="{AC6F6974-A8C7-4393-82EB-2846C81D085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Indexed Nested-Loop Join</a:t>
            </a:r>
          </a:p>
        </p:txBody>
      </p:sp>
      <p:sp>
        <p:nvSpPr>
          <p:cNvPr id="60419" name="Rectangle 3">
            <a:extLst>
              <a:ext uri="{FF2B5EF4-FFF2-40B4-BE49-F238E27FC236}">
                <a16:creationId xmlns:a16="http://schemas.microsoft.com/office/drawing/2014/main" id="{4D40F014-D3E9-4914-80EE-CCDD23D0099A}"/>
              </a:ext>
            </a:extLst>
          </p:cNvPr>
          <p:cNvSpPr>
            <a:spLocks noGrp="1" noChangeArrowheads="1"/>
          </p:cNvSpPr>
          <p:nvPr>
            <p:ph idx="1"/>
          </p:nvPr>
        </p:nvSpPr>
        <p:spPr>
          <a:xfrm>
            <a:off x="1775535" y="860166"/>
            <a:ext cx="5413334" cy="3378164"/>
          </a:xfrm>
        </p:spPr>
        <p:txBody>
          <a:bodyPr/>
          <a:lstStyle/>
          <a:p>
            <a:pPr>
              <a:lnSpc>
                <a:spcPct val="90000"/>
              </a:lnSpc>
            </a:pPr>
            <a:r>
              <a:rPr lang="en-US" altLang="en-US" dirty="0">
                <a:ea typeface="MS PGothic" panose="020B0600070205080204" pitchFamily="34" charset="-128"/>
              </a:rPr>
              <a:t>Index lookups can replace file scans if</a:t>
            </a:r>
          </a:p>
          <a:p>
            <a:pPr lvl="1">
              <a:lnSpc>
                <a:spcPct val="90000"/>
              </a:lnSpc>
            </a:pPr>
            <a:r>
              <a:rPr lang="en-US" altLang="en-US" dirty="0">
                <a:ea typeface="MS PGothic" panose="020B0600070205080204" pitchFamily="34" charset="-128"/>
              </a:rPr>
              <a:t>join is an </a:t>
            </a:r>
            <a:r>
              <a:rPr lang="en-US" altLang="en-US" dirty="0" err="1">
                <a:ea typeface="MS PGothic" panose="020B0600070205080204" pitchFamily="34" charset="-128"/>
              </a:rPr>
              <a:t>equi</a:t>
            </a:r>
            <a:r>
              <a:rPr lang="en-US" altLang="en-US" dirty="0">
                <a:ea typeface="MS PGothic" panose="020B0600070205080204" pitchFamily="34" charset="-128"/>
              </a:rPr>
              <a:t>-join or natural join and</a:t>
            </a:r>
          </a:p>
          <a:p>
            <a:pPr lvl="1">
              <a:lnSpc>
                <a:spcPct val="90000"/>
              </a:lnSpc>
            </a:pPr>
            <a:r>
              <a:rPr lang="en-US" altLang="en-US" dirty="0">
                <a:ea typeface="MS PGothic" panose="020B0600070205080204" pitchFamily="34" charset="-128"/>
              </a:rPr>
              <a:t>an index is available on the inner relation</a:t>
            </a:r>
            <a:r>
              <a:rPr lang="ja-JP" altLang="en-US" dirty="0">
                <a:ea typeface="MS PGothic" panose="020B0600070205080204" pitchFamily="34" charset="-128"/>
              </a:rPr>
              <a:t>’</a:t>
            </a:r>
            <a:r>
              <a:rPr lang="en-US" altLang="ja-JP" dirty="0">
                <a:ea typeface="MS PGothic" panose="020B0600070205080204" pitchFamily="34" charset="-128"/>
              </a:rPr>
              <a:t>s join attribute</a:t>
            </a:r>
          </a:p>
          <a:p>
            <a:pPr lvl="2">
              <a:lnSpc>
                <a:spcPct val="90000"/>
              </a:lnSpc>
            </a:pPr>
            <a:r>
              <a:rPr lang="en-US" altLang="en-US" dirty="0">
                <a:ea typeface="MS PGothic" panose="020B0600070205080204" pitchFamily="34" charset="-128"/>
              </a:rPr>
              <a:t>Can construct an index just to compute a join.</a:t>
            </a:r>
          </a:p>
          <a:p>
            <a:pPr>
              <a:lnSpc>
                <a:spcPct val="90000"/>
              </a:lnSpc>
            </a:pPr>
            <a:r>
              <a:rPr lang="en-US" altLang="en-US" dirty="0">
                <a:ea typeface="MS PGothic" panose="020B0600070205080204" pitchFamily="34" charset="-128"/>
              </a:rPr>
              <a:t>For 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in the outer relation </a:t>
            </a:r>
            <a:r>
              <a:rPr lang="en-US" altLang="en-US" i="1" dirty="0">
                <a:ea typeface="MS PGothic" panose="020B0600070205080204" pitchFamily="34" charset="-128"/>
              </a:rPr>
              <a:t>r,</a:t>
            </a:r>
            <a:r>
              <a:rPr lang="en-US" altLang="en-US" dirty="0">
                <a:ea typeface="MS PGothic" panose="020B0600070205080204" pitchFamily="34" charset="-128"/>
              </a:rPr>
              <a:t> use the index to look up tuples in </a:t>
            </a:r>
            <a:r>
              <a:rPr lang="en-US" altLang="en-US" i="1" dirty="0">
                <a:ea typeface="MS PGothic" panose="020B0600070205080204" pitchFamily="34" charset="-128"/>
              </a:rPr>
              <a:t>s</a:t>
            </a:r>
            <a:r>
              <a:rPr lang="en-US" altLang="en-US" dirty="0">
                <a:ea typeface="MS PGothic" panose="020B0600070205080204" pitchFamily="34" charset="-128"/>
              </a:rPr>
              <a:t> that satisfy the join condition with tuple </a:t>
            </a:r>
            <a:r>
              <a:rPr lang="en-US" altLang="en-US" i="1" dirty="0">
                <a:ea typeface="MS PGothic" panose="020B0600070205080204" pitchFamily="34" charset="-128"/>
              </a:rPr>
              <a:t>t</a:t>
            </a:r>
            <a:r>
              <a:rPr lang="en-US" altLang="en-US" i="1" baseline="-25000" dirty="0">
                <a:ea typeface="MS PGothic" panose="020B0600070205080204" pitchFamily="34" charset="-128"/>
              </a:rPr>
              <a:t>r</a:t>
            </a:r>
            <a:r>
              <a:rPr lang="en-US" altLang="en-US" i="1" dirty="0">
                <a:ea typeface="MS PGothic" panose="020B0600070205080204" pitchFamily="34" charset="-128"/>
              </a:rPr>
              <a:t>.</a:t>
            </a:r>
          </a:p>
          <a:p>
            <a:pPr>
              <a:lnSpc>
                <a:spcPct val="90000"/>
              </a:lnSpc>
            </a:pPr>
            <a:r>
              <a:rPr lang="en-US" altLang="en-US" dirty="0">
                <a:ea typeface="MS PGothic" panose="020B0600070205080204" pitchFamily="34" charset="-128"/>
              </a:rPr>
              <a:t>Worst case:  buffer has space for only one page of </a:t>
            </a:r>
            <a:r>
              <a:rPr lang="en-US" altLang="en-US" i="1" dirty="0">
                <a:ea typeface="MS PGothic" panose="020B0600070205080204" pitchFamily="34" charset="-128"/>
              </a:rPr>
              <a:t>r</a:t>
            </a:r>
            <a:r>
              <a:rPr lang="en-US" altLang="en-US" dirty="0">
                <a:ea typeface="MS PGothic" panose="020B0600070205080204" pitchFamily="34" charset="-128"/>
              </a:rPr>
              <a:t>, and, for each tuple in </a:t>
            </a:r>
            <a:r>
              <a:rPr lang="en-US" altLang="en-US" i="1" dirty="0">
                <a:ea typeface="MS PGothic" panose="020B0600070205080204" pitchFamily="34" charset="-128"/>
              </a:rPr>
              <a:t>r</a:t>
            </a:r>
            <a:r>
              <a:rPr lang="en-US" altLang="en-US" dirty="0">
                <a:ea typeface="MS PGothic" panose="020B0600070205080204" pitchFamily="34" charset="-128"/>
              </a:rPr>
              <a:t>, we perform an index lookup on </a:t>
            </a:r>
            <a:r>
              <a:rPr lang="en-US" altLang="en-US" i="1" dirty="0">
                <a:ea typeface="MS PGothic" panose="020B0600070205080204" pitchFamily="34" charset="-128"/>
              </a:rPr>
              <a:t>s.</a:t>
            </a:r>
            <a:endParaRPr lang="en-US" altLang="en-US" dirty="0">
              <a:ea typeface="MS PGothic" panose="020B0600070205080204" pitchFamily="34" charset="-128"/>
            </a:endParaRPr>
          </a:p>
          <a:p>
            <a:pPr>
              <a:lnSpc>
                <a:spcPct val="90000"/>
              </a:lnSpc>
            </a:pPr>
            <a:r>
              <a:rPr lang="en-US" altLang="en-US" dirty="0">
                <a:ea typeface="MS PGothic" panose="020B0600070205080204" pitchFamily="34" charset="-128"/>
              </a:rPr>
              <a:t>Cost of the join: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i="1" baseline="-25000" dirty="0">
                <a:ea typeface="MS PGothic" panose="020B0600070205080204" pitchFamily="34" charset="-128"/>
              </a:rPr>
              <a:t> </a:t>
            </a:r>
            <a:r>
              <a:rPr lang="en-US" altLang="en-US" i="1" dirty="0">
                <a:ea typeface="MS PGothic" panose="020B0600070205080204" pitchFamily="34" charset="-128"/>
              </a:rPr>
              <a:t>+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a:t>
            </a:r>
            <a:r>
              <a:rPr lang="en-US" altLang="en-US" i="1" dirty="0" err="1">
                <a:ea typeface="MS PGothic" panose="020B0600070205080204" pitchFamily="34" charset="-128"/>
              </a:rPr>
              <a:t>n</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c</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dirty="0">
                <a:ea typeface="MS PGothic" panose="020B0600070205080204" pitchFamily="34" charset="-128"/>
                <a:sym typeface="Symbol" panose="05050102010706020507" pitchFamily="18" charset="2"/>
              </a:rPr>
              <a:t>Where </a:t>
            </a:r>
            <a:r>
              <a:rPr lang="en-US" altLang="en-US" i="1" dirty="0">
                <a:ea typeface="MS PGothic" panose="020B0600070205080204" pitchFamily="34" charset="-128"/>
                <a:sym typeface="Symbol" panose="05050102010706020507" pitchFamily="18" charset="2"/>
              </a:rPr>
              <a:t>c</a:t>
            </a:r>
            <a:r>
              <a:rPr lang="en-US" altLang="en-US" dirty="0">
                <a:ea typeface="MS PGothic" panose="020B0600070205080204" pitchFamily="34" charset="-128"/>
                <a:sym typeface="Symbol" panose="05050102010706020507" pitchFamily="18" charset="2"/>
              </a:rPr>
              <a:t> is the cost of traversing index and fetching all matching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tuples for one tuple or </a:t>
            </a:r>
            <a:r>
              <a:rPr lang="en-US" altLang="en-US" i="1" dirty="0">
                <a:ea typeface="MS PGothic" panose="020B0600070205080204" pitchFamily="34" charset="-128"/>
                <a:sym typeface="Symbol" panose="05050102010706020507" pitchFamily="18" charset="2"/>
              </a:rPr>
              <a:t>r</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i="1" dirty="0">
                <a:ea typeface="MS PGothic" panose="020B0600070205080204" pitchFamily="34" charset="-128"/>
                <a:sym typeface="Symbol" panose="05050102010706020507" pitchFamily="18" charset="2"/>
              </a:rPr>
              <a:t>c</a:t>
            </a:r>
            <a:r>
              <a:rPr lang="en-US" altLang="en-US" dirty="0">
                <a:ea typeface="MS PGothic" panose="020B0600070205080204" pitchFamily="34" charset="-128"/>
                <a:sym typeface="Symbol" panose="05050102010706020507" pitchFamily="18" charset="2"/>
              </a:rPr>
              <a:t> can be estimated as cost of a single selection on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using the join condition.</a:t>
            </a:r>
          </a:p>
          <a:p>
            <a:pPr>
              <a:lnSpc>
                <a:spcPct val="90000"/>
              </a:lnSpc>
            </a:pPr>
            <a:r>
              <a:rPr lang="en-US" altLang="en-US" dirty="0">
                <a:ea typeface="MS PGothic" panose="020B0600070205080204" pitchFamily="34" charset="-128"/>
                <a:sym typeface="Symbol" panose="05050102010706020507" pitchFamily="18" charset="2"/>
              </a:rPr>
              <a:t>If indices are available on join attributes of both </a:t>
            </a:r>
            <a:r>
              <a:rPr lang="en-US" altLang="en-US" i="1" dirty="0">
                <a:ea typeface="MS PGothic" panose="020B0600070205080204" pitchFamily="34" charset="-128"/>
                <a:sym typeface="Symbol" panose="05050102010706020507" pitchFamily="18" charset="2"/>
              </a:rPr>
              <a:t>r </a:t>
            </a:r>
            <a:r>
              <a:rPr lang="en-US" altLang="en-US" dirty="0">
                <a:ea typeface="MS PGothic" panose="020B0600070205080204" pitchFamily="34" charset="-128"/>
                <a:sym typeface="Symbol" panose="05050102010706020507" pitchFamily="18" charset="2"/>
              </a:rPr>
              <a:t>and </a:t>
            </a:r>
            <a:r>
              <a:rPr lang="en-US" altLang="en-US" i="1" dirty="0">
                <a:ea typeface="MS PGothic" panose="020B0600070205080204" pitchFamily="34" charset="-128"/>
                <a:sym typeface="Symbol" panose="05050102010706020507" pitchFamily="18" charset="2"/>
              </a:rPr>
              <a:t>s,</a:t>
            </a:r>
            <a:br>
              <a:rPr lang="en-US" altLang="en-US" i="1"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use the relation with fewer tuples as the outer relation.</a:t>
            </a:r>
          </a:p>
        </p:txBody>
      </p:sp>
    </p:spTree>
    <p:extLst>
      <p:ext uri="{BB962C8B-B14F-4D97-AF65-F5344CB8AC3E}">
        <p14:creationId xmlns:p14="http://schemas.microsoft.com/office/powerpoint/2010/main" val="1197061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2322" name="Rectangle 2">
            <a:extLst>
              <a:ext uri="{FF2B5EF4-FFF2-40B4-BE49-F238E27FC236}">
                <a16:creationId xmlns:a16="http://schemas.microsoft.com/office/drawing/2014/main" id="{E260B1DB-F028-424C-8475-29B2DDDA213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Example of Nested-Loop Join Costs</a:t>
            </a:r>
          </a:p>
        </p:txBody>
      </p:sp>
      <p:sp>
        <p:nvSpPr>
          <p:cNvPr id="62467" name="Rectangle 3">
            <a:extLst>
              <a:ext uri="{FF2B5EF4-FFF2-40B4-BE49-F238E27FC236}">
                <a16:creationId xmlns:a16="http://schemas.microsoft.com/office/drawing/2014/main" id="{DCE07011-A9E6-40D9-A07C-CCA35253E4F0}"/>
              </a:ext>
            </a:extLst>
          </p:cNvPr>
          <p:cNvSpPr>
            <a:spLocks noGrp="1" noChangeArrowheads="1"/>
          </p:cNvSpPr>
          <p:nvPr>
            <p:ph idx="1"/>
          </p:nvPr>
        </p:nvSpPr>
        <p:spPr>
          <a:xfrm>
            <a:off x="1775534" y="838940"/>
            <a:ext cx="5706824" cy="3485333"/>
          </a:xfrm>
        </p:spPr>
        <p:txBody>
          <a:bodyPr/>
          <a:lstStyle/>
          <a:p>
            <a:r>
              <a:rPr lang="en-US" altLang="en-US" dirty="0">
                <a:ea typeface="MS PGothic" panose="020B0600070205080204" pitchFamily="34" charset="-128"/>
              </a:rPr>
              <a:t>Compute </a:t>
            </a:r>
            <a:r>
              <a:rPr lang="en-US" altLang="en-US" i="1" dirty="0">
                <a:ea typeface="MS PGothic" panose="020B0600070205080204" pitchFamily="34" charset="-128"/>
              </a:rPr>
              <a:t>student </a:t>
            </a:r>
            <a:r>
              <a:rPr lang="en-IN" altLang="en-US" dirty="0">
                <a:ea typeface="MS PGothic" panose="020B0600070205080204" pitchFamily="34" charset="-128"/>
              </a:rPr>
              <a:t>⨝</a:t>
            </a:r>
            <a:r>
              <a:rPr lang="en-US" altLang="en-US" i="1" dirty="0">
                <a:ea typeface="MS PGothic" panose="020B0600070205080204" pitchFamily="34" charset="-128"/>
              </a:rPr>
              <a:t> takes, </a:t>
            </a:r>
            <a:r>
              <a:rPr lang="en-US" altLang="en-US" dirty="0">
                <a:ea typeface="MS PGothic" panose="020B0600070205080204" pitchFamily="34" charset="-128"/>
              </a:rPr>
              <a:t>with </a:t>
            </a:r>
            <a:r>
              <a:rPr lang="en-US" altLang="en-US" i="1" dirty="0">
                <a:ea typeface="MS PGothic" panose="020B0600070205080204" pitchFamily="34" charset="-128"/>
              </a:rPr>
              <a:t>student</a:t>
            </a:r>
            <a:r>
              <a:rPr lang="en-US" altLang="en-US" dirty="0">
                <a:ea typeface="MS PGothic" panose="020B0600070205080204" pitchFamily="34" charset="-128"/>
              </a:rPr>
              <a:t> as the outer relation.</a:t>
            </a:r>
          </a:p>
          <a:p>
            <a:r>
              <a:rPr lang="en-US" altLang="en-US" dirty="0">
                <a:ea typeface="MS PGothic" panose="020B0600070205080204" pitchFamily="34" charset="-128"/>
              </a:rPr>
              <a:t>Let </a:t>
            </a:r>
            <a:r>
              <a:rPr lang="en-US" altLang="en-US" i="1" dirty="0">
                <a:ea typeface="MS PGothic" panose="020B0600070205080204" pitchFamily="34" charset="-128"/>
              </a:rPr>
              <a:t>takes</a:t>
            </a:r>
            <a:r>
              <a:rPr lang="en-US" altLang="en-US" dirty="0">
                <a:ea typeface="MS PGothic" panose="020B0600070205080204" pitchFamily="34" charset="-128"/>
              </a:rPr>
              <a:t> have a primary B</a:t>
            </a:r>
            <a:r>
              <a:rPr lang="en-US" altLang="en-US" baseline="30000" dirty="0">
                <a:ea typeface="MS PGothic" panose="020B0600070205080204" pitchFamily="34" charset="-128"/>
              </a:rPr>
              <a:t>+</a:t>
            </a:r>
            <a:r>
              <a:rPr lang="en-US" altLang="en-US" dirty="0">
                <a:ea typeface="MS PGothic" panose="020B0600070205080204" pitchFamily="34" charset="-128"/>
              </a:rPr>
              <a:t>-tree index on the attribute </a:t>
            </a:r>
            <a:r>
              <a:rPr lang="en-US" altLang="en-US" i="1" dirty="0">
                <a:ea typeface="MS PGothic" panose="020B0600070205080204" pitchFamily="34" charset="-128"/>
              </a:rPr>
              <a:t>ID, </a:t>
            </a:r>
            <a:r>
              <a:rPr lang="en-US" altLang="en-US" dirty="0">
                <a:ea typeface="MS PGothic" panose="020B0600070205080204" pitchFamily="34" charset="-128"/>
              </a:rPr>
              <a:t>which contains 20 entries in each index node.</a:t>
            </a:r>
          </a:p>
          <a:p>
            <a:r>
              <a:rPr lang="en-US" altLang="en-US" dirty="0">
                <a:ea typeface="MS PGothic" panose="020B0600070205080204" pitchFamily="34" charset="-128"/>
              </a:rPr>
              <a:t>Since</a:t>
            </a:r>
            <a:r>
              <a:rPr lang="en-US" altLang="en-US" i="1" dirty="0">
                <a:ea typeface="MS PGothic" panose="020B0600070205080204" pitchFamily="34" charset="-128"/>
              </a:rPr>
              <a:t> takes </a:t>
            </a:r>
            <a:r>
              <a:rPr lang="en-US" altLang="en-US" dirty="0">
                <a:ea typeface="MS PGothic" panose="020B0600070205080204" pitchFamily="34" charset="-128"/>
              </a:rPr>
              <a:t>has 10,000 tuples, the height of the tree is 4, and one more access is needed to find the actual data</a:t>
            </a:r>
          </a:p>
          <a:p>
            <a:r>
              <a:rPr lang="en-US" altLang="en-US" i="1" dirty="0">
                <a:ea typeface="MS PGothic" panose="020B0600070205080204" pitchFamily="34" charset="-128"/>
              </a:rPr>
              <a:t>student</a:t>
            </a:r>
            <a:r>
              <a:rPr lang="en-US" altLang="en-US" dirty="0">
                <a:ea typeface="MS PGothic" panose="020B0600070205080204" pitchFamily="34" charset="-128"/>
              </a:rPr>
              <a:t> has 5000 tuples</a:t>
            </a:r>
          </a:p>
          <a:p>
            <a:r>
              <a:rPr lang="en-US" altLang="en-US" dirty="0">
                <a:ea typeface="MS PGothic" panose="020B0600070205080204" pitchFamily="34" charset="-128"/>
                <a:sym typeface="Greek Symbols" pitchFamily="18" charset="2"/>
              </a:rPr>
              <a:t>Cost of block nested loops join</a:t>
            </a:r>
          </a:p>
          <a:p>
            <a:pPr lvl="1"/>
            <a:r>
              <a:rPr lang="en-US" altLang="en-US" dirty="0">
                <a:ea typeface="MS PGothic" panose="020B0600070205080204" pitchFamily="34" charset="-128"/>
                <a:sym typeface="Greek Symbols" pitchFamily="18" charset="2"/>
              </a:rPr>
              <a:t>400*100 + 100 =  40,100 block transfers + 2 * 100 = 200 seeks</a:t>
            </a:r>
          </a:p>
          <a:p>
            <a:pPr lvl="2"/>
            <a:r>
              <a:rPr lang="en-US" altLang="en-US" dirty="0">
                <a:ea typeface="MS PGothic" panose="020B0600070205080204" pitchFamily="34" charset="-128"/>
                <a:sym typeface="Greek Symbols" pitchFamily="18" charset="2"/>
              </a:rPr>
              <a:t> assuming worst case memory </a:t>
            </a:r>
          </a:p>
          <a:p>
            <a:pPr lvl="2"/>
            <a:r>
              <a:rPr lang="en-US" altLang="en-US" dirty="0">
                <a:ea typeface="MS PGothic" panose="020B0600070205080204" pitchFamily="34" charset="-128"/>
                <a:sym typeface="Greek Symbols" pitchFamily="18" charset="2"/>
              </a:rPr>
              <a:t>may be significantly less with more memory</a:t>
            </a:r>
          </a:p>
          <a:p>
            <a:r>
              <a:rPr lang="en-US" altLang="en-US" dirty="0">
                <a:ea typeface="MS PGothic" panose="020B0600070205080204" pitchFamily="34" charset="-128"/>
                <a:sym typeface="Greek Symbols" pitchFamily="18" charset="2"/>
              </a:rPr>
              <a:t> </a:t>
            </a:r>
            <a:r>
              <a:rPr lang="en-US" altLang="en-US" dirty="0">
                <a:ea typeface="MS PGothic" panose="020B0600070205080204" pitchFamily="34" charset="-128"/>
              </a:rPr>
              <a:t>Cost of indexed nested loops join</a:t>
            </a:r>
          </a:p>
          <a:p>
            <a:pPr lvl="1">
              <a:lnSpc>
                <a:spcPct val="120000"/>
              </a:lnSpc>
            </a:pPr>
            <a:r>
              <a:rPr lang="en-US" altLang="en-US" dirty="0">
                <a:ea typeface="MS PGothic" panose="020B0600070205080204" pitchFamily="34" charset="-128"/>
                <a:sym typeface="Greek Symbols" pitchFamily="18" charset="2"/>
              </a:rPr>
              <a:t>100 + 5000 * 5 = 25,100  block transfers and seeks.</a:t>
            </a:r>
          </a:p>
          <a:p>
            <a:pPr lvl="1">
              <a:lnSpc>
                <a:spcPct val="120000"/>
              </a:lnSpc>
            </a:pPr>
            <a:r>
              <a:rPr lang="en-US" altLang="en-US" dirty="0">
                <a:ea typeface="MS PGothic" panose="020B0600070205080204" pitchFamily="34" charset="-128"/>
                <a:sym typeface="Greek Symbols" pitchFamily="18" charset="2"/>
              </a:rPr>
              <a:t>CPU cost likely to be less than that for block nested loops join </a:t>
            </a:r>
          </a:p>
        </p:txBody>
      </p:sp>
    </p:spTree>
    <p:extLst>
      <p:ext uri="{BB962C8B-B14F-4D97-AF65-F5344CB8AC3E}">
        <p14:creationId xmlns:p14="http://schemas.microsoft.com/office/powerpoint/2010/main" val="184838720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0543EE86-49A1-4B2E-A768-5258983E98F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Merge-Join</a:t>
            </a:r>
          </a:p>
        </p:txBody>
      </p:sp>
      <p:sp>
        <p:nvSpPr>
          <p:cNvPr id="64515" name="Rectangle 3">
            <a:extLst>
              <a:ext uri="{FF2B5EF4-FFF2-40B4-BE49-F238E27FC236}">
                <a16:creationId xmlns:a16="http://schemas.microsoft.com/office/drawing/2014/main" id="{A970AC8B-5F83-483D-AF83-922F8CEC986F}"/>
              </a:ext>
            </a:extLst>
          </p:cNvPr>
          <p:cNvSpPr>
            <a:spLocks noGrp="1" noChangeArrowheads="1"/>
          </p:cNvSpPr>
          <p:nvPr>
            <p:ph idx="1"/>
          </p:nvPr>
        </p:nvSpPr>
        <p:spPr>
          <a:xfrm>
            <a:off x="1822142" y="945298"/>
            <a:ext cx="5955021" cy="1902979"/>
          </a:xfrm>
        </p:spPr>
        <p:txBody>
          <a:bodyPr/>
          <a:lstStyle/>
          <a:p>
            <a:pPr marL="0" indent="0">
              <a:lnSpc>
                <a:spcPct val="60000"/>
              </a:lnSpc>
              <a:buNone/>
            </a:pPr>
            <a:r>
              <a:rPr lang="en-US" altLang="en-US" dirty="0">
                <a:solidFill>
                  <a:srgbClr val="002060"/>
                </a:solidFill>
                <a:ea typeface="MS PGothic" panose="020B0600070205080204" pitchFamily="34" charset="-128"/>
              </a:rPr>
              <a:t>1.   </a:t>
            </a:r>
            <a:r>
              <a:rPr lang="en-US" altLang="en-US" dirty="0">
                <a:ea typeface="MS PGothic" panose="020B0600070205080204" pitchFamily="34" charset="-128"/>
              </a:rPr>
              <a:t>Sort both relations on their join attribute (if not already sorted on the join </a:t>
            </a:r>
          </a:p>
          <a:p>
            <a:pPr marL="0" indent="0">
              <a:lnSpc>
                <a:spcPct val="60000"/>
              </a:lnSpc>
              <a:buNone/>
            </a:pPr>
            <a:r>
              <a:rPr lang="en-US" altLang="en-US" dirty="0">
                <a:ea typeface="MS PGothic" panose="020B0600070205080204" pitchFamily="34" charset="-128"/>
              </a:rPr>
              <a:t>      attributes).</a:t>
            </a:r>
          </a:p>
          <a:p>
            <a:pPr marL="0" indent="0">
              <a:lnSpc>
                <a:spcPct val="90000"/>
              </a:lnSpc>
              <a:buNone/>
            </a:pPr>
            <a:r>
              <a:rPr lang="en-US" altLang="en-US" dirty="0">
                <a:solidFill>
                  <a:srgbClr val="002060"/>
                </a:solidFill>
                <a:ea typeface="MS PGothic" panose="020B0600070205080204" pitchFamily="34" charset="-128"/>
              </a:rPr>
              <a:t>2.   </a:t>
            </a:r>
            <a:r>
              <a:rPr lang="en-US" altLang="en-US" dirty="0">
                <a:ea typeface="MS PGothic" panose="020B0600070205080204" pitchFamily="34" charset="-128"/>
              </a:rPr>
              <a:t>Merge the sorted relations to join them</a:t>
            </a:r>
          </a:p>
          <a:p>
            <a:pPr marL="342900" lvl="1" indent="0">
              <a:lnSpc>
                <a:spcPct val="90000"/>
              </a:lnSpc>
              <a:buNone/>
            </a:pPr>
            <a:r>
              <a:rPr lang="en-US" altLang="en-US" dirty="0">
                <a:solidFill>
                  <a:srgbClr val="FF9900"/>
                </a:solidFill>
                <a:ea typeface="MS PGothic" panose="020B0600070205080204" pitchFamily="34" charset="-128"/>
              </a:rPr>
              <a:t>1.   </a:t>
            </a:r>
            <a:r>
              <a:rPr lang="en-US" altLang="en-US" dirty="0">
                <a:ea typeface="MS PGothic" panose="020B0600070205080204" pitchFamily="34" charset="-128"/>
              </a:rPr>
              <a:t>Join step is similar to the merge stage of the sort-merge algorithm.  </a:t>
            </a:r>
          </a:p>
          <a:p>
            <a:pPr marL="342900" lvl="1" indent="0">
              <a:lnSpc>
                <a:spcPct val="60000"/>
              </a:lnSpc>
              <a:buNone/>
            </a:pPr>
            <a:r>
              <a:rPr lang="en-US" altLang="en-US" dirty="0">
                <a:solidFill>
                  <a:srgbClr val="FF9900"/>
                </a:solidFill>
                <a:ea typeface="MS PGothic" panose="020B0600070205080204" pitchFamily="34" charset="-128"/>
              </a:rPr>
              <a:t>2.   </a:t>
            </a:r>
            <a:r>
              <a:rPr lang="en-US" altLang="en-US" dirty="0">
                <a:ea typeface="MS PGothic" panose="020B0600070205080204" pitchFamily="34" charset="-128"/>
              </a:rPr>
              <a:t>Main difference is handling of duplicate values in join attribute — </a:t>
            </a:r>
          </a:p>
          <a:p>
            <a:pPr marL="342900" lvl="1" indent="0">
              <a:lnSpc>
                <a:spcPct val="60000"/>
              </a:lnSpc>
              <a:buNone/>
            </a:pPr>
            <a:r>
              <a:rPr lang="en-US" altLang="en-US" dirty="0">
                <a:ea typeface="MS PGothic" panose="020B0600070205080204" pitchFamily="34" charset="-128"/>
              </a:rPr>
              <a:t>      every pair with same value on join attribute must be matched</a:t>
            </a:r>
          </a:p>
          <a:p>
            <a:pPr marL="342900" lvl="1" indent="0">
              <a:lnSpc>
                <a:spcPct val="90000"/>
              </a:lnSpc>
              <a:buNone/>
            </a:pPr>
            <a:r>
              <a:rPr lang="en-US" altLang="en-US" dirty="0">
                <a:solidFill>
                  <a:srgbClr val="FF9900"/>
                </a:solidFill>
                <a:ea typeface="MS PGothic" panose="020B0600070205080204" pitchFamily="34" charset="-128"/>
              </a:rPr>
              <a:t>3.   </a:t>
            </a:r>
            <a:r>
              <a:rPr lang="en-US" altLang="en-US" dirty="0">
                <a:ea typeface="MS PGothic" panose="020B0600070205080204" pitchFamily="34" charset="-128"/>
              </a:rPr>
              <a:t>Detailed algorithm in book</a:t>
            </a:r>
          </a:p>
        </p:txBody>
      </p:sp>
      <p:pic>
        <p:nvPicPr>
          <p:cNvPr id="64516" name="Picture 10">
            <a:extLst>
              <a:ext uri="{FF2B5EF4-FFF2-40B4-BE49-F238E27FC236}">
                <a16:creationId xmlns:a16="http://schemas.microsoft.com/office/drawing/2014/main" id="{EB9A4822-0DB7-4C8A-88DB-460E67E7B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9630" y="2487323"/>
            <a:ext cx="1637617" cy="1648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24414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a:extLst>
              <a:ext uri="{FF2B5EF4-FFF2-40B4-BE49-F238E27FC236}">
                <a16:creationId xmlns:a16="http://schemas.microsoft.com/office/drawing/2014/main" id="{13E438D7-C598-4EDA-9E3F-8B9987EC8F3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Merge-Join (Cont.)</a:t>
            </a:r>
          </a:p>
        </p:txBody>
      </p:sp>
      <p:sp>
        <p:nvSpPr>
          <p:cNvPr id="66563" name="Rectangle 3">
            <a:extLst>
              <a:ext uri="{FF2B5EF4-FFF2-40B4-BE49-F238E27FC236}">
                <a16:creationId xmlns:a16="http://schemas.microsoft.com/office/drawing/2014/main" id="{B2137334-2ACC-454C-B8E0-4D4836714187}"/>
              </a:ext>
            </a:extLst>
          </p:cNvPr>
          <p:cNvSpPr>
            <a:spLocks noGrp="1" noChangeArrowheads="1"/>
          </p:cNvSpPr>
          <p:nvPr>
            <p:ph idx="1"/>
          </p:nvPr>
        </p:nvSpPr>
        <p:spPr>
          <a:xfrm>
            <a:off x="1788851" y="873920"/>
            <a:ext cx="5598539" cy="3222834"/>
          </a:xfrm>
        </p:spPr>
        <p:txBody>
          <a:bodyPr/>
          <a:lstStyle/>
          <a:p>
            <a:r>
              <a:rPr lang="en-US" altLang="en-US" dirty="0">
                <a:ea typeface="MS PGothic" panose="020B0600070205080204" pitchFamily="34" charset="-128"/>
              </a:rPr>
              <a:t>Can be used only for </a:t>
            </a:r>
            <a:r>
              <a:rPr lang="en-US" altLang="en-US" dirty="0" err="1">
                <a:ea typeface="MS PGothic" panose="020B0600070205080204" pitchFamily="34" charset="-128"/>
              </a:rPr>
              <a:t>equi</a:t>
            </a:r>
            <a:r>
              <a:rPr lang="en-US" altLang="en-US" dirty="0">
                <a:ea typeface="MS PGothic" panose="020B0600070205080204" pitchFamily="34" charset="-128"/>
              </a:rPr>
              <a:t>-joins and natural joins</a:t>
            </a:r>
          </a:p>
          <a:p>
            <a:r>
              <a:rPr lang="en-US" altLang="en-US" dirty="0">
                <a:ea typeface="MS PGothic" panose="020B0600070205080204" pitchFamily="34" charset="-128"/>
              </a:rPr>
              <a:t>Each block needs to be read only once (assuming all tuples for any given value of the join attributes fit in memory</a:t>
            </a:r>
          </a:p>
          <a:p>
            <a:r>
              <a:rPr lang="en-US" altLang="en-US" dirty="0">
                <a:ea typeface="MS PGothic" panose="020B0600070205080204" pitchFamily="34" charset="-128"/>
              </a:rPr>
              <a:t>Thus the cost of merge join is: </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dirty="0">
                <a:ea typeface="MS PGothic" panose="020B0600070205080204" pitchFamily="34" charset="-128"/>
              </a:rPr>
              <a:t>  block transfers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seeks</a:t>
            </a:r>
            <a:endParaRPr lang="en-US" altLang="en-US" dirty="0">
              <a:ea typeface="MS PGothic" panose="020B0600070205080204" pitchFamily="34" charset="-128"/>
            </a:endParaRPr>
          </a:p>
          <a:p>
            <a:pPr marL="342900" lvl="1" indent="0">
              <a:buNone/>
            </a:pPr>
            <a:r>
              <a:rPr lang="en-US" altLang="en-US" dirty="0">
                <a:ea typeface="MS PGothic" panose="020B0600070205080204" pitchFamily="34" charset="-128"/>
              </a:rPr>
              <a:t>       + the cost of sorting if relations are unsorted.</a:t>
            </a:r>
          </a:p>
          <a:p>
            <a:r>
              <a:rPr lang="en-US" altLang="en-US" b="1" dirty="0">
                <a:solidFill>
                  <a:srgbClr val="002060"/>
                </a:solidFill>
                <a:ea typeface="MS PGothic" panose="020B0600070205080204" pitchFamily="34" charset="-128"/>
              </a:rPr>
              <a:t>hybrid merge-join</a:t>
            </a:r>
            <a:r>
              <a:rPr lang="en-US" altLang="en-US" b="1" dirty="0">
                <a:ea typeface="MS PGothic" panose="020B0600070205080204" pitchFamily="34" charset="-128"/>
              </a:rPr>
              <a:t>: </a:t>
            </a:r>
            <a:r>
              <a:rPr lang="en-US" altLang="en-US" dirty="0">
                <a:ea typeface="MS PGothic" panose="020B0600070205080204" pitchFamily="34" charset="-128"/>
              </a:rPr>
              <a:t>If one relation is sorted, and the other has a secondary B</a:t>
            </a:r>
            <a:r>
              <a:rPr lang="en-US" altLang="en-US" baseline="30000" dirty="0">
                <a:ea typeface="MS PGothic" panose="020B0600070205080204" pitchFamily="34" charset="-128"/>
              </a:rPr>
              <a:t>+</a:t>
            </a:r>
            <a:r>
              <a:rPr lang="en-US" altLang="en-US" dirty="0">
                <a:ea typeface="MS PGothic" panose="020B0600070205080204" pitchFamily="34" charset="-128"/>
              </a:rPr>
              <a:t>-tree index on the join attribute</a:t>
            </a:r>
          </a:p>
          <a:p>
            <a:pPr lvl="1"/>
            <a:r>
              <a:rPr lang="en-US" altLang="en-US" dirty="0">
                <a:ea typeface="MS PGothic" panose="020B0600070205080204" pitchFamily="34" charset="-128"/>
              </a:rPr>
              <a:t>Merge the sorted relation with the leaf entries of the B</a:t>
            </a:r>
            <a:r>
              <a:rPr lang="en-US" altLang="en-US" baseline="30000" dirty="0">
                <a:ea typeface="MS PGothic" panose="020B0600070205080204" pitchFamily="34" charset="-128"/>
              </a:rPr>
              <a:t>+</a:t>
            </a:r>
            <a:r>
              <a:rPr lang="en-US" altLang="en-US" dirty="0">
                <a:ea typeface="MS PGothic" panose="020B0600070205080204" pitchFamily="34" charset="-128"/>
              </a:rPr>
              <a:t>-tree . </a:t>
            </a:r>
          </a:p>
          <a:p>
            <a:pPr lvl="1"/>
            <a:r>
              <a:rPr lang="en-US" altLang="en-US" dirty="0">
                <a:ea typeface="MS PGothic" panose="020B0600070205080204" pitchFamily="34" charset="-128"/>
              </a:rPr>
              <a:t>Sort the result on the addresses of the unsorted relation</a:t>
            </a:r>
            <a:r>
              <a:rPr lang="ja-JP" altLang="en-US" dirty="0">
                <a:ea typeface="MS PGothic" panose="020B0600070205080204" pitchFamily="34" charset="-128"/>
              </a:rPr>
              <a:t>’</a:t>
            </a:r>
            <a:r>
              <a:rPr lang="en-US" altLang="ja-JP" dirty="0">
                <a:ea typeface="MS PGothic" panose="020B0600070205080204" pitchFamily="34" charset="-128"/>
              </a:rPr>
              <a:t>s tuples</a:t>
            </a:r>
          </a:p>
          <a:p>
            <a:pPr lvl="1"/>
            <a:r>
              <a:rPr lang="en-US" altLang="en-US" dirty="0">
                <a:ea typeface="MS PGothic" panose="020B0600070205080204" pitchFamily="34" charset="-128"/>
              </a:rPr>
              <a:t>Scan the unsorted relation in physical address order and merge with previous result, to replace addresses by the actual tuples</a:t>
            </a:r>
          </a:p>
          <a:p>
            <a:pPr lvl="2"/>
            <a:r>
              <a:rPr lang="en-US" altLang="en-US" dirty="0">
                <a:ea typeface="MS PGothic" panose="020B0600070205080204" pitchFamily="34" charset="-128"/>
              </a:rPr>
              <a:t>Sequential scan more efficient than random lookup</a:t>
            </a:r>
          </a:p>
        </p:txBody>
      </p:sp>
    </p:spTree>
    <p:extLst>
      <p:ext uri="{BB962C8B-B14F-4D97-AF65-F5344CB8AC3E}">
        <p14:creationId xmlns:p14="http://schemas.microsoft.com/office/powerpoint/2010/main" val="601936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5451E6B7-68DF-40D3-9416-41BD23A8508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Storage Access</a:t>
            </a:r>
          </a:p>
        </p:txBody>
      </p:sp>
      <p:sp>
        <p:nvSpPr>
          <p:cNvPr id="105475" name="Rectangle 3">
            <a:extLst>
              <a:ext uri="{FF2B5EF4-FFF2-40B4-BE49-F238E27FC236}">
                <a16:creationId xmlns:a16="http://schemas.microsoft.com/office/drawing/2014/main" id="{18504F6A-4FD6-4956-BB03-B1A50F8B6A22}"/>
              </a:ext>
            </a:extLst>
          </p:cNvPr>
          <p:cNvSpPr>
            <a:spLocks noGrp="1" noChangeArrowheads="1"/>
          </p:cNvSpPr>
          <p:nvPr>
            <p:ph idx="1"/>
          </p:nvPr>
        </p:nvSpPr>
        <p:spPr>
          <a:xfrm>
            <a:off x="1753792" y="820342"/>
            <a:ext cx="5745956" cy="1648539"/>
          </a:xfrm>
        </p:spPr>
        <p:txBody>
          <a:bodyPr/>
          <a:lstStyle/>
          <a:p>
            <a:r>
              <a:rPr lang="en-US" altLang="en-US" dirty="0"/>
              <a:t>Blocks are units of both storage allocation and data transfer.</a:t>
            </a:r>
          </a:p>
          <a:p>
            <a:r>
              <a:rPr lang="en-US" altLang="en-US" dirty="0"/>
              <a:t>Database system seeks to minimize the number of block transfers between the disk and memory.  We can reduce the number of disk accesses by keeping as many blocks as possible in main memory.</a:t>
            </a:r>
          </a:p>
          <a:p>
            <a:r>
              <a:rPr lang="en-US" altLang="en-US" b="1" dirty="0">
                <a:solidFill>
                  <a:srgbClr val="002060"/>
                </a:solidFill>
              </a:rPr>
              <a:t>Buffer</a:t>
            </a:r>
            <a:r>
              <a:rPr lang="en-US" altLang="en-US" b="1" dirty="0"/>
              <a:t> </a:t>
            </a:r>
            <a:r>
              <a:rPr lang="en-US" altLang="en-US" dirty="0"/>
              <a:t>– portion of main memory available to store copies of disk blocks.</a:t>
            </a:r>
          </a:p>
          <a:p>
            <a:r>
              <a:rPr lang="en-US" altLang="en-US" b="1" dirty="0">
                <a:solidFill>
                  <a:srgbClr val="002060"/>
                </a:solidFill>
              </a:rPr>
              <a:t>Buffer manager</a:t>
            </a:r>
            <a:r>
              <a:rPr lang="en-US" altLang="en-US" dirty="0">
                <a:solidFill>
                  <a:srgbClr val="002060"/>
                </a:solidFill>
              </a:rPr>
              <a:t> </a:t>
            </a:r>
            <a:r>
              <a:rPr lang="en-US" altLang="en-US" dirty="0"/>
              <a:t>– subsystem responsible for allocating buffer space in main memory.</a:t>
            </a:r>
          </a:p>
        </p:txBody>
      </p:sp>
      <p:pic>
        <p:nvPicPr>
          <p:cNvPr id="3" name="Picture 2"/>
          <p:cNvPicPr>
            <a:picLocks noChangeAspect="1"/>
          </p:cNvPicPr>
          <p:nvPr/>
        </p:nvPicPr>
        <p:blipFill>
          <a:blip r:embed="rId3"/>
          <a:stretch>
            <a:fillRect/>
          </a:stretch>
        </p:blipFill>
        <p:spPr>
          <a:xfrm>
            <a:off x="2962656" y="2586599"/>
            <a:ext cx="2950655" cy="1225163"/>
          </a:xfrm>
          <a:prstGeom prst="rect">
            <a:avLst/>
          </a:prstGeom>
        </p:spPr>
      </p:pic>
    </p:spTree>
    <p:extLst>
      <p:ext uri="{BB962C8B-B14F-4D97-AF65-F5344CB8AC3E}">
        <p14:creationId xmlns:p14="http://schemas.microsoft.com/office/powerpoint/2010/main" val="2506805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a:extLst>
              <a:ext uri="{FF2B5EF4-FFF2-40B4-BE49-F238E27FC236}">
                <a16:creationId xmlns:a16="http://schemas.microsoft.com/office/drawing/2014/main" id="{E449C0D3-B1B5-442F-8C15-9D1470DE1EA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a:t>
            </a:r>
          </a:p>
        </p:txBody>
      </p:sp>
      <p:sp>
        <p:nvSpPr>
          <p:cNvPr id="68611" name="Rectangle 3">
            <a:extLst>
              <a:ext uri="{FF2B5EF4-FFF2-40B4-BE49-F238E27FC236}">
                <a16:creationId xmlns:a16="http://schemas.microsoft.com/office/drawing/2014/main" id="{74D9820F-1360-4789-A03A-243DEC744202}"/>
              </a:ext>
            </a:extLst>
          </p:cNvPr>
          <p:cNvSpPr>
            <a:spLocks noGrp="1" noChangeArrowheads="1"/>
          </p:cNvSpPr>
          <p:nvPr>
            <p:ph idx="1"/>
          </p:nvPr>
        </p:nvSpPr>
        <p:spPr>
          <a:xfrm>
            <a:off x="1782194" y="883509"/>
            <a:ext cx="5666172" cy="2590612"/>
          </a:xfrm>
        </p:spPr>
        <p:txBody>
          <a:bodyPr/>
          <a:lstStyle/>
          <a:p>
            <a:r>
              <a:rPr lang="en-US" altLang="en-US" dirty="0">
                <a:ea typeface="MS PGothic" panose="020B0600070205080204" pitchFamily="34" charset="-128"/>
              </a:rPr>
              <a:t>Applicable for </a:t>
            </a:r>
            <a:r>
              <a:rPr lang="en-US" altLang="en-US" dirty="0" err="1">
                <a:ea typeface="MS PGothic" panose="020B0600070205080204" pitchFamily="34" charset="-128"/>
              </a:rPr>
              <a:t>equi</a:t>
            </a:r>
            <a:r>
              <a:rPr lang="en-US" altLang="en-US" dirty="0">
                <a:ea typeface="MS PGothic" panose="020B0600070205080204" pitchFamily="34" charset="-128"/>
              </a:rPr>
              <a:t>-joins and natural joins.</a:t>
            </a:r>
          </a:p>
          <a:p>
            <a:r>
              <a:rPr lang="en-US" altLang="en-US" dirty="0">
                <a:ea typeface="MS PGothic" panose="020B0600070205080204" pitchFamily="34" charset="-128"/>
              </a:rPr>
              <a:t>A hash function</a:t>
            </a:r>
            <a:r>
              <a:rPr lang="en-US" altLang="en-US" i="1" dirty="0">
                <a:ea typeface="MS PGothic" panose="020B0600070205080204" pitchFamily="34" charset="-128"/>
              </a:rPr>
              <a:t> h</a:t>
            </a:r>
            <a:r>
              <a:rPr lang="en-US" altLang="en-US" dirty="0">
                <a:ea typeface="MS PGothic" panose="020B0600070205080204" pitchFamily="34" charset="-128"/>
              </a:rPr>
              <a:t> is used to partition tuples of both relations </a:t>
            </a:r>
          </a:p>
          <a:p>
            <a:r>
              <a:rPr lang="en-US" altLang="en-US" i="1" dirty="0">
                <a:ea typeface="MS PGothic" panose="020B0600070205080204" pitchFamily="34" charset="-128"/>
              </a:rPr>
              <a:t>h</a:t>
            </a:r>
            <a:r>
              <a:rPr lang="en-US" altLang="en-US" dirty="0">
                <a:ea typeface="MS PGothic" panose="020B0600070205080204" pitchFamily="34" charset="-128"/>
              </a:rPr>
              <a:t> maps </a:t>
            </a:r>
            <a:r>
              <a:rPr lang="en-US" altLang="en-US" i="1" dirty="0" err="1">
                <a:ea typeface="MS PGothic" panose="020B0600070205080204" pitchFamily="34" charset="-128"/>
              </a:rPr>
              <a:t>JoinAttrs</a:t>
            </a:r>
            <a:r>
              <a:rPr lang="en-US" altLang="en-US" dirty="0">
                <a:ea typeface="MS PGothic" panose="020B0600070205080204" pitchFamily="34" charset="-128"/>
              </a:rPr>
              <a:t> values to {0, 1, ..., </a:t>
            </a:r>
            <a:r>
              <a:rPr lang="en-US" altLang="en-US" i="1" dirty="0">
                <a:ea typeface="MS PGothic" panose="020B0600070205080204" pitchFamily="34" charset="-128"/>
              </a:rPr>
              <a:t>n</a:t>
            </a:r>
            <a:r>
              <a:rPr lang="en-US" altLang="en-US" dirty="0">
                <a:ea typeface="MS PGothic" panose="020B0600070205080204" pitchFamily="34" charset="-128"/>
              </a:rPr>
              <a:t>}, where </a:t>
            </a:r>
            <a:r>
              <a:rPr lang="en-US" altLang="en-US" i="1" dirty="0" err="1">
                <a:ea typeface="MS PGothic" panose="020B0600070205080204" pitchFamily="34" charset="-128"/>
              </a:rPr>
              <a:t>JoinAttrs</a:t>
            </a:r>
            <a:r>
              <a:rPr lang="en-US" altLang="en-US" i="1" dirty="0">
                <a:ea typeface="MS PGothic" panose="020B0600070205080204" pitchFamily="34" charset="-128"/>
              </a:rPr>
              <a:t> </a:t>
            </a:r>
            <a:r>
              <a:rPr lang="en-US" altLang="en-US" dirty="0">
                <a:ea typeface="MS PGothic" panose="020B0600070205080204" pitchFamily="34" charset="-128"/>
              </a:rPr>
              <a:t>denotes the common attributes of </a:t>
            </a:r>
            <a:r>
              <a:rPr lang="en-US" altLang="en-US" i="1" dirty="0">
                <a:ea typeface="MS PGothic" panose="020B0600070205080204" pitchFamily="34" charset="-128"/>
              </a:rPr>
              <a:t>r</a:t>
            </a:r>
            <a:r>
              <a:rPr lang="en-US" altLang="en-US" dirty="0">
                <a:ea typeface="MS PGothic" panose="020B0600070205080204" pitchFamily="34" charset="-128"/>
              </a:rPr>
              <a:t> and </a:t>
            </a:r>
            <a:r>
              <a:rPr lang="en-US" altLang="en-US" i="1" dirty="0">
                <a:ea typeface="MS PGothic" panose="020B0600070205080204" pitchFamily="34" charset="-128"/>
              </a:rPr>
              <a:t>s </a:t>
            </a:r>
            <a:r>
              <a:rPr lang="en-US" altLang="en-US" dirty="0">
                <a:ea typeface="MS PGothic" panose="020B0600070205080204" pitchFamily="34" charset="-128"/>
              </a:rPr>
              <a:t>used in the natural join. </a:t>
            </a:r>
          </a:p>
          <a:p>
            <a:pPr lvl="1"/>
            <a:r>
              <a:rPr lang="en-US" altLang="en-US" i="1" dirty="0">
                <a:ea typeface="MS PGothic" panose="020B0600070205080204" pitchFamily="34" charset="-128"/>
              </a:rPr>
              <a:t>r</a:t>
            </a:r>
            <a:r>
              <a:rPr lang="en-US" altLang="en-US" i="1" baseline="-25000" dirty="0">
                <a:ea typeface="MS PGothic" panose="020B0600070205080204" pitchFamily="34" charset="-128"/>
              </a:rPr>
              <a:t>0</a:t>
            </a:r>
            <a:r>
              <a:rPr lang="en-US" altLang="en-US" i="1" dirty="0">
                <a:ea typeface="MS PGothic" panose="020B0600070205080204" pitchFamily="34" charset="-128"/>
              </a:rPr>
              <a:t>, r</a:t>
            </a:r>
            <a:r>
              <a:rPr lang="en-US" altLang="en-US" i="1" baseline="-25000" dirty="0">
                <a:ea typeface="MS PGothic" panose="020B0600070205080204" pitchFamily="34" charset="-128"/>
              </a:rPr>
              <a:t>1</a:t>
            </a:r>
            <a:r>
              <a:rPr lang="en-US" altLang="en-US" i="1" dirty="0">
                <a:ea typeface="MS PGothic" panose="020B0600070205080204" pitchFamily="34" charset="-128"/>
              </a:rPr>
              <a:t>, . . .,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n</a:t>
            </a:r>
            <a:r>
              <a:rPr lang="en-US" altLang="en-US" dirty="0">
                <a:ea typeface="MS PGothic" panose="020B0600070205080204" pitchFamily="34" charset="-128"/>
              </a:rPr>
              <a:t> denote partitions of </a:t>
            </a:r>
            <a:r>
              <a:rPr lang="en-US" altLang="en-US" i="1" dirty="0">
                <a:ea typeface="MS PGothic" panose="020B0600070205080204" pitchFamily="34" charset="-128"/>
              </a:rPr>
              <a:t>r </a:t>
            </a:r>
            <a:r>
              <a:rPr lang="en-US" altLang="en-US" dirty="0">
                <a:ea typeface="MS PGothic" panose="020B0600070205080204" pitchFamily="34" charset="-128"/>
              </a:rPr>
              <a:t>tuples</a:t>
            </a:r>
          </a:p>
          <a:p>
            <a:pPr lvl="2"/>
            <a:r>
              <a:rPr lang="en-US" altLang="en-US" dirty="0">
                <a:ea typeface="MS PGothic" panose="020B0600070205080204" pitchFamily="34" charset="-128"/>
              </a:rPr>
              <a:t>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 r </a:t>
            </a:r>
            <a:r>
              <a:rPr lang="en-US" altLang="en-US" dirty="0">
                <a:ea typeface="MS PGothic" panose="020B0600070205080204" pitchFamily="34" charset="-128"/>
                <a:sym typeface="Symbol" panose="05050102010706020507" pitchFamily="18" charset="2"/>
              </a:rPr>
              <a:t>is put in partition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sym typeface="Symbol" panose="05050102010706020507" pitchFamily="18" charset="2"/>
              </a:rPr>
              <a:t> where </a:t>
            </a:r>
            <a:r>
              <a:rPr lang="en-US" altLang="en-US" i="1"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 h(</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JoinAttrs</a:t>
            </a:r>
            <a:r>
              <a:rPr lang="en-US" altLang="en-US" i="1" dirty="0">
                <a:ea typeface="MS PGothic" panose="020B0600070205080204" pitchFamily="34" charset="-128"/>
                <a:sym typeface="Symbol" panose="05050102010706020507" pitchFamily="18" charset="2"/>
              </a:rPr>
              <a:t>]).</a:t>
            </a:r>
          </a:p>
          <a:p>
            <a:pPr lvl="1"/>
            <a:r>
              <a:rPr lang="en-US" altLang="en-US" i="1" dirty="0">
                <a:ea typeface="MS PGothic" panose="020B0600070205080204" pitchFamily="34" charset="-128"/>
              </a:rPr>
              <a:t>r</a:t>
            </a:r>
            <a:r>
              <a:rPr lang="en-US" altLang="en-US" i="1" baseline="-25000" dirty="0">
                <a:ea typeface="MS PGothic" panose="020B0600070205080204" pitchFamily="34" charset="-128"/>
              </a:rPr>
              <a:t>0</a:t>
            </a:r>
            <a:r>
              <a:rPr lang="en-US" altLang="en-US" i="1" dirty="0">
                <a:ea typeface="MS PGothic" panose="020B0600070205080204" pitchFamily="34" charset="-128"/>
              </a:rPr>
              <a:t>,, r</a:t>
            </a:r>
            <a:r>
              <a:rPr lang="en-US" altLang="en-US" i="1" baseline="-25000" dirty="0">
                <a:ea typeface="MS PGothic" panose="020B0600070205080204" pitchFamily="34" charset="-128"/>
              </a:rPr>
              <a:t>1</a:t>
            </a:r>
            <a:r>
              <a:rPr lang="en-US" altLang="en-US" i="1" dirty="0">
                <a:ea typeface="MS PGothic" panose="020B0600070205080204" pitchFamily="34" charset="-128"/>
              </a:rPr>
              <a:t>. . .,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n</a:t>
            </a:r>
            <a:r>
              <a:rPr lang="en-US" altLang="en-US" dirty="0">
                <a:ea typeface="MS PGothic" panose="020B0600070205080204" pitchFamily="34" charset="-128"/>
              </a:rPr>
              <a:t> denotes partitions of </a:t>
            </a:r>
            <a:r>
              <a:rPr lang="en-US" altLang="en-US" i="1" dirty="0">
                <a:ea typeface="MS PGothic" panose="020B0600070205080204" pitchFamily="34" charset="-128"/>
              </a:rPr>
              <a:t>s</a:t>
            </a:r>
            <a:r>
              <a:rPr lang="en-US" altLang="en-US" dirty="0">
                <a:ea typeface="MS PGothic" panose="020B0600070205080204" pitchFamily="34" charset="-128"/>
              </a:rPr>
              <a:t> tuples</a:t>
            </a:r>
          </a:p>
          <a:p>
            <a:pPr lvl="2"/>
            <a:r>
              <a:rPr lang="en-US" altLang="en-US" dirty="0">
                <a:ea typeface="MS PGothic" panose="020B0600070205080204" pitchFamily="34" charset="-128"/>
              </a:rPr>
              <a:t>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is put in partition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where </a:t>
            </a:r>
            <a:r>
              <a:rPr lang="en-US" altLang="en-US" i="1"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 h(</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JoinAttrs</a:t>
            </a:r>
            <a:r>
              <a:rPr lang="en-US" altLang="en-US" i="1" dirty="0">
                <a:ea typeface="MS PGothic" panose="020B0600070205080204" pitchFamily="34" charset="-128"/>
                <a:sym typeface="Symbol" panose="05050102010706020507" pitchFamily="18" charset="2"/>
              </a:rPr>
              <a:t>]).</a:t>
            </a:r>
          </a:p>
          <a:p>
            <a:r>
              <a:rPr lang="en-US" altLang="en-US" i="1" dirty="0">
                <a:ea typeface="MS PGothic" panose="020B0600070205080204" pitchFamily="34" charset="-128"/>
              </a:rPr>
              <a:t>Note: </a:t>
            </a:r>
            <a:r>
              <a:rPr lang="en-US" altLang="en-US" dirty="0">
                <a:ea typeface="MS PGothic" panose="020B0600070205080204" pitchFamily="34" charset="-128"/>
              </a:rPr>
              <a:t>In book,  Figure 12.10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H</a:t>
            </a:r>
            <a:r>
              <a:rPr lang="en-US" altLang="en-US" i="1" baseline="-25000" dirty="0" err="1">
                <a:ea typeface="MS PGothic" panose="020B0600070205080204" pitchFamily="34" charset="-128"/>
              </a:rPr>
              <a:t>ri</a:t>
            </a:r>
            <a:r>
              <a:rPr lang="en-US" altLang="en-US" i="1" baseline="-25000" dirty="0">
                <a:ea typeface="MS PGothic" panose="020B0600070205080204" pitchFamily="34" charset="-128"/>
              </a:rPr>
              <a:t>,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H</a:t>
            </a:r>
            <a:r>
              <a:rPr lang="en-US" altLang="en-US" i="1" baseline="-25000" dirty="0" err="1">
                <a:ea typeface="MS PGothic" panose="020B0600070205080204" pitchFamily="34" charset="-128"/>
              </a:rPr>
              <a:t>s</a:t>
            </a:r>
            <a:r>
              <a:rPr lang="en-US" altLang="en-US" baseline="-25000" dirty="0" err="1">
                <a:ea typeface="MS PGothic" panose="020B0600070205080204" pitchFamily="34" charset="-128"/>
              </a:rPr>
              <a:t>i</a:t>
            </a:r>
            <a:r>
              <a:rPr lang="en-US" altLang="en-US" baseline="-25000" dirty="0">
                <a:ea typeface="MS PGothic" panose="020B0600070205080204" pitchFamily="34" charset="-128"/>
              </a:rPr>
              <a:t>  </a:t>
            </a:r>
            <a:r>
              <a:rPr lang="en-US" altLang="en-US" dirty="0">
                <a:ea typeface="MS PGothic" panose="020B0600070205080204" pitchFamily="34" charset="-128"/>
              </a:rPr>
              <a:t>and</a:t>
            </a:r>
            <a:br>
              <a:rPr lang="en-US" altLang="en-US" dirty="0">
                <a:ea typeface="MS PGothic" panose="020B0600070205080204" pitchFamily="34" charset="-128"/>
              </a:rPr>
            </a:br>
            <a:r>
              <a:rPr lang="en-US" altLang="en-US" i="1" dirty="0">
                <a:ea typeface="MS PGothic" panose="020B0600070205080204" pitchFamily="34" charset="-128"/>
              </a:rPr>
              <a:t> n</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n</a:t>
            </a:r>
            <a:r>
              <a:rPr lang="en-US" altLang="en-US" i="1" baseline="-25000" dirty="0" err="1">
                <a:ea typeface="MS PGothic" panose="020B0600070205080204" pitchFamily="34" charset="-128"/>
              </a:rPr>
              <a:t>h</a:t>
            </a:r>
            <a:r>
              <a:rPr lang="en-US" altLang="en-US" i="1" baseline="-25000" dirty="0">
                <a:ea typeface="MS PGothic" panose="020B0600070205080204" pitchFamily="34" charset="-128"/>
              </a:rPr>
              <a:t>. </a:t>
            </a:r>
            <a:endParaRPr lang="en-US" altLang="en-US" dirty="0">
              <a:ea typeface="MS PGothic" panose="020B0600070205080204" pitchFamily="34" charset="-128"/>
            </a:endParaRPr>
          </a:p>
        </p:txBody>
      </p:sp>
    </p:spTree>
    <p:extLst>
      <p:ext uri="{BB962C8B-B14F-4D97-AF65-F5344CB8AC3E}">
        <p14:creationId xmlns:p14="http://schemas.microsoft.com/office/powerpoint/2010/main" val="3252628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a:extLst>
              <a:ext uri="{FF2B5EF4-FFF2-40B4-BE49-F238E27FC236}">
                <a16:creationId xmlns:a16="http://schemas.microsoft.com/office/drawing/2014/main" id="{74E34440-0C98-4ADA-BA4C-BAEBEDF0157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(Cont.)</a:t>
            </a:r>
          </a:p>
        </p:txBody>
      </p:sp>
      <p:pic>
        <p:nvPicPr>
          <p:cNvPr id="70659" name="Picture 8">
            <a:extLst>
              <a:ext uri="{FF2B5EF4-FFF2-40B4-BE49-F238E27FC236}">
                <a16:creationId xmlns:a16="http://schemas.microsoft.com/office/drawing/2014/main" id="{EBE0E4E7-07C2-4B72-9B27-F9B80E26A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3238" y="1031296"/>
            <a:ext cx="3064355" cy="308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13687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0994" name="Rectangle 2">
            <a:extLst>
              <a:ext uri="{FF2B5EF4-FFF2-40B4-BE49-F238E27FC236}">
                <a16:creationId xmlns:a16="http://schemas.microsoft.com/office/drawing/2014/main" id="{48CAA5AF-67A3-4585-9C6F-0592EA7C4CF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(Cont.)</a:t>
            </a:r>
          </a:p>
        </p:txBody>
      </p:sp>
      <p:sp>
        <p:nvSpPr>
          <p:cNvPr id="72707" name="Rectangle 3">
            <a:extLst>
              <a:ext uri="{FF2B5EF4-FFF2-40B4-BE49-F238E27FC236}">
                <a16:creationId xmlns:a16="http://schemas.microsoft.com/office/drawing/2014/main" id="{2BB958A5-6618-4B98-BAA4-FEA5A47509CF}"/>
              </a:ext>
            </a:extLst>
          </p:cNvPr>
          <p:cNvSpPr>
            <a:spLocks noGrp="1" noChangeArrowheads="1"/>
          </p:cNvSpPr>
          <p:nvPr>
            <p:ph idx="1"/>
          </p:nvPr>
        </p:nvSpPr>
        <p:spPr>
          <a:xfrm>
            <a:off x="1768875" y="826874"/>
            <a:ext cx="5646199" cy="1474167"/>
          </a:xfrm>
        </p:spPr>
        <p:txBody>
          <a:bodyPr/>
          <a:lstStyle/>
          <a:p>
            <a:r>
              <a:rPr lang="en-US" altLang="en-US" i="1" dirty="0">
                <a:ea typeface="MS PGothic" panose="020B0600070205080204" pitchFamily="34" charset="-128"/>
              </a:rPr>
              <a:t>r  </a:t>
            </a:r>
            <a:r>
              <a:rPr lang="en-US" altLang="en-US" dirty="0">
                <a:ea typeface="MS PGothic" panose="020B0600070205080204" pitchFamily="34" charset="-128"/>
              </a:rPr>
              <a:t>tuples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need only to be compared with </a:t>
            </a:r>
            <a:r>
              <a:rPr lang="en-US" altLang="en-US" i="1" dirty="0">
                <a:ea typeface="MS PGothic" panose="020B0600070205080204" pitchFamily="34" charset="-128"/>
              </a:rPr>
              <a:t>s </a:t>
            </a:r>
            <a:r>
              <a:rPr lang="en-US" altLang="en-US" dirty="0">
                <a:ea typeface="MS PGothic" panose="020B0600070205080204" pitchFamily="34" charset="-128"/>
              </a:rPr>
              <a:t>tuples 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Need not be compared with </a:t>
            </a:r>
            <a:r>
              <a:rPr lang="en-US" altLang="en-US" i="1" dirty="0">
                <a:ea typeface="MS PGothic" panose="020B0600070205080204" pitchFamily="34" charset="-128"/>
              </a:rPr>
              <a:t>s</a:t>
            </a:r>
            <a:r>
              <a:rPr lang="en-US" altLang="en-US" dirty="0">
                <a:ea typeface="MS PGothic" panose="020B0600070205080204" pitchFamily="34" charset="-128"/>
              </a:rPr>
              <a:t> tuples in any other partition, since:</a:t>
            </a:r>
          </a:p>
          <a:p>
            <a:pPr lvl="1"/>
            <a:r>
              <a:rPr lang="en-US" altLang="en-US" dirty="0">
                <a:ea typeface="MS PGothic" panose="020B0600070205080204" pitchFamily="34" charset="-128"/>
              </a:rPr>
              <a:t>an </a:t>
            </a:r>
            <a:r>
              <a:rPr lang="en-US" altLang="en-US" i="1" dirty="0">
                <a:ea typeface="MS PGothic" panose="020B0600070205080204" pitchFamily="34" charset="-128"/>
              </a:rPr>
              <a:t>r</a:t>
            </a:r>
            <a:r>
              <a:rPr lang="en-US" altLang="en-US" dirty="0">
                <a:ea typeface="MS PGothic" panose="020B0600070205080204" pitchFamily="34" charset="-128"/>
              </a:rPr>
              <a:t> tuple and an </a:t>
            </a:r>
            <a:r>
              <a:rPr lang="en-US" altLang="en-US" i="1" dirty="0">
                <a:ea typeface="MS PGothic" panose="020B0600070205080204" pitchFamily="34" charset="-128"/>
              </a:rPr>
              <a:t>s </a:t>
            </a:r>
            <a:r>
              <a:rPr lang="en-US" altLang="en-US" dirty="0">
                <a:ea typeface="MS PGothic" panose="020B0600070205080204" pitchFamily="34" charset="-128"/>
              </a:rPr>
              <a:t>tuple that satisfy the join condition will have the same value for the join attributes.</a:t>
            </a:r>
          </a:p>
          <a:p>
            <a:pPr lvl="1"/>
            <a:r>
              <a:rPr lang="en-US" altLang="en-US" dirty="0">
                <a:ea typeface="MS PGothic" panose="020B0600070205080204" pitchFamily="34" charset="-128"/>
              </a:rPr>
              <a:t>If that value is hashed to some value </a:t>
            </a:r>
            <a:r>
              <a:rPr lang="en-US" altLang="en-US" i="1" dirty="0" err="1">
                <a:ea typeface="MS PGothic" panose="020B0600070205080204" pitchFamily="34" charset="-128"/>
              </a:rPr>
              <a:t>i</a:t>
            </a:r>
            <a:r>
              <a:rPr lang="en-US" altLang="en-US" dirty="0">
                <a:ea typeface="MS PGothic" panose="020B0600070205080204" pitchFamily="34" charset="-128"/>
              </a:rPr>
              <a:t>, the </a:t>
            </a:r>
            <a:r>
              <a:rPr lang="en-US" altLang="en-US" i="1" dirty="0">
                <a:ea typeface="MS PGothic" panose="020B0600070205080204" pitchFamily="34" charset="-128"/>
              </a:rPr>
              <a:t>r</a:t>
            </a:r>
            <a:r>
              <a:rPr lang="en-US" altLang="en-US" dirty="0">
                <a:ea typeface="MS PGothic" panose="020B0600070205080204" pitchFamily="34" charset="-128"/>
              </a:rPr>
              <a:t> tuple has to be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and the </a:t>
            </a:r>
            <a:r>
              <a:rPr lang="en-US" altLang="en-US" i="1" dirty="0">
                <a:ea typeface="MS PGothic" panose="020B0600070205080204" pitchFamily="34" charset="-128"/>
              </a:rPr>
              <a:t>s </a:t>
            </a:r>
            <a:r>
              <a:rPr lang="en-US" altLang="en-US" dirty="0">
                <a:ea typeface="MS PGothic" panose="020B0600070205080204" pitchFamily="34" charset="-128"/>
              </a:rPr>
              <a:t>tuple 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i="1" dirty="0">
                <a:ea typeface="MS PGothic" panose="020B0600070205080204" pitchFamily="34" charset="-128"/>
              </a:rPr>
              <a:t>.</a:t>
            </a:r>
          </a:p>
        </p:txBody>
      </p:sp>
    </p:spTree>
    <p:extLst>
      <p:ext uri="{BB962C8B-B14F-4D97-AF65-F5344CB8AC3E}">
        <p14:creationId xmlns:p14="http://schemas.microsoft.com/office/powerpoint/2010/main" val="414301502"/>
      </p:ext>
    </p:extLst>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4C19BC0B-9814-430F-B171-DC17AF515FB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Algorithm</a:t>
            </a:r>
          </a:p>
        </p:txBody>
      </p:sp>
      <p:sp>
        <p:nvSpPr>
          <p:cNvPr id="74755" name="Rectangle 3">
            <a:extLst>
              <a:ext uri="{FF2B5EF4-FFF2-40B4-BE49-F238E27FC236}">
                <a16:creationId xmlns:a16="http://schemas.microsoft.com/office/drawing/2014/main" id="{F63281CE-1FCD-42D4-BD4A-8D618E6CF08A}"/>
              </a:ext>
            </a:extLst>
          </p:cNvPr>
          <p:cNvSpPr>
            <a:spLocks noGrp="1" noChangeArrowheads="1"/>
          </p:cNvSpPr>
          <p:nvPr>
            <p:ph idx="1"/>
          </p:nvPr>
        </p:nvSpPr>
        <p:spPr>
          <a:xfrm>
            <a:off x="2101789" y="1141810"/>
            <a:ext cx="5402909" cy="2467664"/>
          </a:xfrm>
        </p:spPr>
        <p:txBody>
          <a:bodyPr/>
          <a:lstStyle/>
          <a:p>
            <a:pPr>
              <a:buFont typeface="Monotype Sorts" pitchFamily="-65" charset="2"/>
              <a:buNone/>
            </a:pPr>
            <a:r>
              <a:rPr lang="en-US" altLang="en-US" dirty="0">
                <a:ea typeface="MS PGothic" panose="020B0600070205080204" pitchFamily="34" charset="-128"/>
              </a:rPr>
              <a:t>1.	Partition the relation </a:t>
            </a:r>
            <a:r>
              <a:rPr lang="en-US" altLang="en-US" i="1" dirty="0">
                <a:ea typeface="MS PGothic" panose="020B0600070205080204" pitchFamily="34" charset="-128"/>
              </a:rPr>
              <a:t>s</a:t>
            </a:r>
            <a:r>
              <a:rPr lang="en-US" altLang="en-US" dirty="0">
                <a:ea typeface="MS PGothic" panose="020B0600070205080204" pitchFamily="34" charset="-128"/>
              </a:rPr>
              <a:t> using hashing function </a:t>
            </a:r>
            <a:r>
              <a:rPr lang="en-US" altLang="en-US" i="1" dirty="0">
                <a:ea typeface="MS PGothic" panose="020B0600070205080204" pitchFamily="34" charset="-128"/>
              </a:rPr>
              <a:t>h</a:t>
            </a:r>
            <a:r>
              <a:rPr lang="en-US" altLang="en-US" dirty="0">
                <a:ea typeface="MS PGothic" panose="020B0600070205080204" pitchFamily="34" charset="-128"/>
              </a:rPr>
              <a:t>.  When partitioning a relation, one block of memory is reserved as the output buffer for each partition.</a:t>
            </a:r>
          </a:p>
          <a:p>
            <a:pPr>
              <a:buFont typeface="Monotype Sorts" pitchFamily="-65" charset="2"/>
              <a:buNone/>
            </a:pPr>
            <a:r>
              <a:rPr lang="en-US" altLang="en-US" dirty="0">
                <a:ea typeface="MS PGothic" panose="020B0600070205080204" pitchFamily="34" charset="-128"/>
              </a:rPr>
              <a:t>2.	Partition </a:t>
            </a:r>
            <a:r>
              <a:rPr lang="en-US" altLang="en-US" i="1" dirty="0">
                <a:ea typeface="MS PGothic" panose="020B0600070205080204" pitchFamily="34" charset="-128"/>
              </a:rPr>
              <a:t>r</a:t>
            </a:r>
            <a:r>
              <a:rPr lang="en-US" altLang="en-US" dirty="0">
                <a:ea typeface="MS PGothic" panose="020B0600070205080204" pitchFamily="34" charset="-128"/>
              </a:rPr>
              <a:t> similarly.</a:t>
            </a:r>
          </a:p>
          <a:p>
            <a:pPr>
              <a:buFont typeface="Monotype Sorts" pitchFamily="-65" charset="2"/>
              <a:buNone/>
            </a:pPr>
            <a:r>
              <a:rPr lang="en-US" altLang="en-US" dirty="0">
                <a:ea typeface="MS PGothic" panose="020B0600070205080204" pitchFamily="34" charset="-128"/>
              </a:rPr>
              <a:t>3.	For each </a:t>
            </a:r>
            <a:r>
              <a:rPr lang="en-US" altLang="en-US" i="1" dirty="0">
                <a:ea typeface="MS PGothic" panose="020B0600070205080204" pitchFamily="34" charset="-128"/>
              </a:rPr>
              <a:t>i:</a:t>
            </a:r>
            <a:endParaRPr lang="en-US" altLang="en-US" dirty="0">
              <a:ea typeface="MS PGothic" panose="020B0600070205080204" pitchFamily="34" charset="-128"/>
            </a:endParaRPr>
          </a:p>
          <a:p>
            <a:pPr marL="552450" lvl="1" indent="-209550">
              <a:buNone/>
            </a:pPr>
            <a:r>
              <a:rPr lang="en-US" altLang="en-US" dirty="0">
                <a:ea typeface="MS PGothic" panose="020B0600070205080204" pitchFamily="34" charset="-128"/>
              </a:rPr>
              <a:t>(a)	Load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into memory and build an in-memory hash index on it using the join attribute.  This hash index uses a different hash function than the earlier one </a:t>
            </a:r>
            <a:r>
              <a:rPr lang="en-US" altLang="en-US" i="1" dirty="0">
                <a:ea typeface="MS PGothic" panose="020B0600070205080204" pitchFamily="34" charset="-128"/>
              </a:rPr>
              <a:t>h.</a:t>
            </a:r>
            <a:endParaRPr lang="en-US" altLang="en-US" dirty="0">
              <a:ea typeface="MS PGothic" panose="020B0600070205080204" pitchFamily="34" charset="-128"/>
            </a:endParaRPr>
          </a:p>
          <a:p>
            <a:pPr marL="552450" lvl="1" indent="-209550">
              <a:buNone/>
            </a:pPr>
            <a:r>
              <a:rPr lang="en-US" altLang="en-US" dirty="0">
                <a:ea typeface="MS PGothic" panose="020B0600070205080204" pitchFamily="34" charset="-128"/>
              </a:rPr>
              <a:t>(b)	Read the tuples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rPr>
              <a:t> from the disk one by one.  For 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dirty="0">
                <a:ea typeface="MS PGothic" panose="020B0600070205080204" pitchFamily="34" charset="-128"/>
              </a:rPr>
              <a:t> locate each matching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rPr>
              <a:t>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using the in-memory hash index.  Output the concatenation of their attributes.</a:t>
            </a:r>
          </a:p>
        </p:txBody>
      </p:sp>
      <p:sp>
        <p:nvSpPr>
          <p:cNvPr id="74756" name="Text Box 4">
            <a:extLst>
              <a:ext uri="{FF2B5EF4-FFF2-40B4-BE49-F238E27FC236}">
                <a16:creationId xmlns:a16="http://schemas.microsoft.com/office/drawing/2014/main" id="{45789630-8926-4A06-8E70-2E740D63B85E}"/>
              </a:ext>
            </a:extLst>
          </p:cNvPr>
          <p:cNvSpPr txBox="1">
            <a:spLocks noChangeArrowheads="1"/>
          </p:cNvSpPr>
          <p:nvPr/>
        </p:nvSpPr>
        <p:spPr bwMode="auto">
          <a:xfrm>
            <a:off x="1782193" y="867762"/>
            <a:ext cx="382573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275" dirty="0">
                <a:solidFill>
                  <a:srgbClr val="000000"/>
                </a:solidFill>
              </a:rPr>
              <a:t>The hash-join of </a:t>
            </a:r>
            <a:r>
              <a:rPr kumimoji="0" lang="en-US" altLang="en-US" sz="1275" i="1" dirty="0">
                <a:solidFill>
                  <a:srgbClr val="000000"/>
                </a:solidFill>
              </a:rPr>
              <a:t>r</a:t>
            </a:r>
            <a:r>
              <a:rPr kumimoji="0" lang="en-US" altLang="en-US" sz="1275" dirty="0">
                <a:solidFill>
                  <a:srgbClr val="000000"/>
                </a:solidFill>
              </a:rPr>
              <a:t> and </a:t>
            </a:r>
            <a:r>
              <a:rPr kumimoji="0" lang="en-US" altLang="en-US" sz="1275" i="1" dirty="0">
                <a:solidFill>
                  <a:srgbClr val="000000"/>
                </a:solidFill>
              </a:rPr>
              <a:t>s </a:t>
            </a:r>
            <a:r>
              <a:rPr kumimoji="0" lang="en-US" altLang="en-US" sz="1275" dirty="0">
                <a:solidFill>
                  <a:srgbClr val="000000"/>
                </a:solidFill>
              </a:rPr>
              <a:t>is computed as follows.</a:t>
            </a:r>
          </a:p>
        </p:txBody>
      </p:sp>
      <p:sp>
        <p:nvSpPr>
          <p:cNvPr id="74757" name="Text Box 5">
            <a:extLst>
              <a:ext uri="{FF2B5EF4-FFF2-40B4-BE49-F238E27FC236}">
                <a16:creationId xmlns:a16="http://schemas.microsoft.com/office/drawing/2014/main" id="{692CBE19-D556-4D45-83B8-A73BB61FEAFF}"/>
              </a:ext>
            </a:extLst>
          </p:cNvPr>
          <p:cNvSpPr txBox="1">
            <a:spLocks noChangeArrowheads="1"/>
          </p:cNvSpPr>
          <p:nvPr/>
        </p:nvSpPr>
        <p:spPr bwMode="auto">
          <a:xfrm>
            <a:off x="2021717" y="3710031"/>
            <a:ext cx="5690528"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Relation </a:t>
            </a:r>
            <a:r>
              <a:rPr kumimoji="0" lang="en-US" altLang="en-US" sz="1275" i="1" dirty="0">
                <a:solidFill>
                  <a:srgbClr val="000000"/>
                </a:solidFill>
              </a:rPr>
              <a:t>s</a:t>
            </a:r>
            <a:r>
              <a:rPr kumimoji="0" lang="en-US" altLang="en-US" sz="1275" dirty="0">
                <a:solidFill>
                  <a:srgbClr val="000000"/>
                </a:solidFill>
              </a:rPr>
              <a:t> is called the </a:t>
            </a:r>
            <a:r>
              <a:rPr kumimoji="0" lang="en-US" altLang="en-US" sz="1275" b="1" dirty="0">
                <a:solidFill>
                  <a:srgbClr val="002060"/>
                </a:solidFill>
              </a:rPr>
              <a:t>build input</a:t>
            </a:r>
            <a:r>
              <a:rPr kumimoji="0" lang="en-US" altLang="en-US" sz="1275" dirty="0">
                <a:solidFill>
                  <a:srgbClr val="002060"/>
                </a:solidFill>
              </a:rPr>
              <a:t> </a:t>
            </a:r>
            <a:r>
              <a:rPr kumimoji="0" lang="en-US" altLang="en-US" sz="1275" dirty="0">
                <a:solidFill>
                  <a:srgbClr val="000000"/>
                </a:solidFill>
              </a:rPr>
              <a:t>and  </a:t>
            </a:r>
            <a:r>
              <a:rPr kumimoji="0" lang="en-US" altLang="en-US" sz="1275" i="1" dirty="0">
                <a:solidFill>
                  <a:srgbClr val="000000"/>
                </a:solidFill>
              </a:rPr>
              <a:t>r </a:t>
            </a:r>
            <a:r>
              <a:rPr kumimoji="0" lang="en-US" altLang="en-US" sz="1275" dirty="0">
                <a:solidFill>
                  <a:srgbClr val="000000"/>
                </a:solidFill>
              </a:rPr>
              <a:t> is called the </a:t>
            </a:r>
            <a:r>
              <a:rPr kumimoji="0" lang="en-US" altLang="en-US" sz="1275" b="1" dirty="0">
                <a:solidFill>
                  <a:srgbClr val="002060"/>
                </a:solidFill>
              </a:rPr>
              <a:t>probe input</a:t>
            </a:r>
            <a:r>
              <a:rPr kumimoji="0" lang="en-US" altLang="en-US" sz="1275" dirty="0">
                <a:solidFill>
                  <a:srgbClr val="000000"/>
                </a:solidFill>
              </a:rPr>
              <a:t>.</a:t>
            </a:r>
          </a:p>
        </p:txBody>
      </p:sp>
    </p:spTree>
    <p:extLst>
      <p:ext uri="{BB962C8B-B14F-4D97-AF65-F5344CB8AC3E}">
        <p14:creationId xmlns:p14="http://schemas.microsoft.com/office/powerpoint/2010/main" val="22838576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a:extLst>
              <a:ext uri="{FF2B5EF4-FFF2-40B4-BE49-F238E27FC236}">
                <a16:creationId xmlns:a16="http://schemas.microsoft.com/office/drawing/2014/main" id="{AF20C07A-BC1B-42FB-A66A-3B1318B3D90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algorithm (Cont.)</a:t>
            </a:r>
          </a:p>
        </p:txBody>
      </p:sp>
      <p:sp>
        <p:nvSpPr>
          <p:cNvPr id="76803" name="Rectangle 3">
            <a:extLst>
              <a:ext uri="{FF2B5EF4-FFF2-40B4-BE49-F238E27FC236}">
                <a16:creationId xmlns:a16="http://schemas.microsoft.com/office/drawing/2014/main" id="{E22CD1C5-A5E7-4586-9733-7EBAE6D11015}"/>
              </a:ext>
            </a:extLst>
          </p:cNvPr>
          <p:cNvSpPr>
            <a:spLocks noGrp="1" noChangeArrowheads="1"/>
          </p:cNvSpPr>
          <p:nvPr>
            <p:ph idx="1"/>
          </p:nvPr>
        </p:nvSpPr>
        <p:spPr>
          <a:xfrm>
            <a:off x="1768876" y="826873"/>
            <a:ext cx="5639540" cy="3107453"/>
          </a:xfrm>
        </p:spPr>
        <p:txBody>
          <a:bodyPr/>
          <a:lstStyle/>
          <a:p>
            <a:r>
              <a:rPr lang="en-US" altLang="en-US" dirty="0">
                <a:ea typeface="MS PGothic" panose="020B0600070205080204" pitchFamily="34" charset="-128"/>
              </a:rPr>
              <a:t>The value </a:t>
            </a:r>
            <a:r>
              <a:rPr lang="en-US" altLang="en-US" i="1" dirty="0">
                <a:ea typeface="MS PGothic" panose="020B0600070205080204" pitchFamily="34" charset="-128"/>
              </a:rPr>
              <a:t>n</a:t>
            </a:r>
            <a:r>
              <a:rPr lang="en-US" altLang="en-US" dirty="0">
                <a:ea typeface="MS PGothic" panose="020B0600070205080204" pitchFamily="34" charset="-128"/>
              </a:rPr>
              <a:t> and the hash function </a:t>
            </a:r>
            <a:r>
              <a:rPr lang="en-US" altLang="en-US" i="1" dirty="0">
                <a:ea typeface="MS PGothic" panose="020B0600070205080204" pitchFamily="34" charset="-128"/>
              </a:rPr>
              <a:t>h</a:t>
            </a:r>
            <a:r>
              <a:rPr lang="en-US" altLang="en-US" dirty="0">
                <a:ea typeface="MS PGothic" panose="020B0600070205080204" pitchFamily="34" charset="-128"/>
              </a:rPr>
              <a:t> is chosen such that each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should fit in memory.</a:t>
            </a:r>
          </a:p>
          <a:p>
            <a:pPr lvl="1"/>
            <a:r>
              <a:rPr lang="en-US" altLang="en-US" dirty="0">
                <a:ea typeface="MS PGothic" panose="020B0600070205080204" pitchFamily="34" charset="-128"/>
              </a:rPr>
              <a:t>Typically n is chosen as </a:t>
            </a:r>
            <a:r>
              <a:rPr lang="en-US" altLang="en-US" dirty="0">
                <a:ea typeface="MS PGothic" panose="020B0600070205080204" pitchFamily="34" charset="-128"/>
                <a:sym typeface="Symbol" panose="05050102010706020507" pitchFamily="18" charset="2"/>
              </a:rPr>
              <a:t></a:t>
            </a:r>
            <a:r>
              <a:rPr lang="en-US" altLang="en-US" dirty="0" err="1">
                <a:ea typeface="MS PGothic" panose="020B0600070205080204" pitchFamily="34" charset="-128"/>
              </a:rPr>
              <a:t>b</a:t>
            </a:r>
            <a:r>
              <a:rPr lang="en-US" altLang="en-US" baseline="-25000" dirty="0" err="1">
                <a:ea typeface="MS PGothic" panose="020B0600070205080204" pitchFamily="34" charset="-128"/>
              </a:rPr>
              <a:t>s</a:t>
            </a:r>
            <a:r>
              <a:rPr lang="en-US" altLang="en-US" dirty="0">
                <a:ea typeface="MS PGothic" panose="020B0600070205080204" pitchFamily="34" charset="-128"/>
              </a:rPr>
              <a:t>/M</a:t>
            </a:r>
            <a:r>
              <a:rPr lang="en-US" altLang="en-US" dirty="0">
                <a:ea typeface="MS PGothic" panose="020B0600070205080204" pitchFamily="34" charset="-128"/>
                <a:sym typeface="Symbol" panose="05050102010706020507" pitchFamily="18" charset="2"/>
              </a:rPr>
              <a:t></a:t>
            </a:r>
            <a:r>
              <a:rPr lang="en-US" altLang="en-US" dirty="0">
                <a:ea typeface="MS PGothic" panose="020B0600070205080204" pitchFamily="34" charset="-128"/>
              </a:rPr>
              <a:t> * f  where f is a </a:t>
            </a:r>
            <a:r>
              <a:rPr lang="ja-JP" altLang="en-US" dirty="0">
                <a:ea typeface="MS PGothic" panose="020B0600070205080204" pitchFamily="34" charset="-128"/>
              </a:rPr>
              <a:t>“</a:t>
            </a:r>
            <a:r>
              <a:rPr lang="en-US" altLang="ja-JP" b="1" dirty="0">
                <a:solidFill>
                  <a:srgbClr val="002060"/>
                </a:solidFill>
                <a:ea typeface="MS PGothic" panose="020B0600070205080204" pitchFamily="34" charset="-128"/>
              </a:rPr>
              <a:t>fudge factor</a:t>
            </a:r>
            <a:r>
              <a:rPr lang="ja-JP" altLang="en-US" dirty="0">
                <a:ea typeface="MS PGothic" panose="020B0600070205080204" pitchFamily="34" charset="-128"/>
              </a:rPr>
              <a:t>”</a:t>
            </a:r>
            <a:r>
              <a:rPr lang="en-US" altLang="ja-JP" dirty="0">
                <a:ea typeface="MS PGothic" panose="020B0600070205080204" pitchFamily="34" charset="-128"/>
              </a:rPr>
              <a:t>, typically around 1.2</a:t>
            </a:r>
          </a:p>
          <a:p>
            <a:pPr lvl="1"/>
            <a:r>
              <a:rPr lang="en-US" altLang="en-US" dirty="0">
                <a:ea typeface="MS PGothic" panose="020B0600070205080204" pitchFamily="34" charset="-128"/>
              </a:rPr>
              <a:t>The probe relation partitions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need not fit in memory</a:t>
            </a:r>
          </a:p>
          <a:p>
            <a:r>
              <a:rPr lang="en-US" altLang="en-US" b="1" dirty="0">
                <a:solidFill>
                  <a:srgbClr val="002060"/>
                </a:solidFill>
                <a:ea typeface="MS PGothic" panose="020B0600070205080204" pitchFamily="34" charset="-128"/>
              </a:rPr>
              <a:t>Recursive partitioning</a:t>
            </a:r>
            <a:r>
              <a:rPr lang="en-US" altLang="en-US" b="1" i="1" dirty="0">
                <a:solidFill>
                  <a:srgbClr val="002060"/>
                </a:solidFill>
                <a:ea typeface="MS PGothic" panose="020B0600070205080204" pitchFamily="34" charset="-128"/>
              </a:rPr>
              <a:t> </a:t>
            </a:r>
            <a:r>
              <a:rPr lang="en-US" altLang="en-US" dirty="0">
                <a:ea typeface="MS PGothic" panose="020B0600070205080204" pitchFamily="34" charset="-128"/>
              </a:rPr>
              <a:t>required if number of partitions </a:t>
            </a:r>
            <a:r>
              <a:rPr lang="en-US" altLang="en-US" i="1" dirty="0">
                <a:ea typeface="MS PGothic" panose="020B0600070205080204" pitchFamily="34" charset="-128"/>
              </a:rPr>
              <a:t>n </a:t>
            </a:r>
            <a:r>
              <a:rPr lang="en-US" altLang="en-US" dirty="0">
                <a:ea typeface="MS PGothic" panose="020B0600070205080204" pitchFamily="34" charset="-128"/>
              </a:rPr>
              <a:t>is greater than number of pages </a:t>
            </a:r>
            <a:r>
              <a:rPr lang="en-US" altLang="en-US" i="1" dirty="0">
                <a:ea typeface="MS PGothic" panose="020B0600070205080204" pitchFamily="34" charset="-128"/>
              </a:rPr>
              <a:t>M</a:t>
            </a:r>
            <a:r>
              <a:rPr lang="en-US" altLang="en-US" dirty="0">
                <a:ea typeface="MS PGothic" panose="020B0600070205080204" pitchFamily="34" charset="-128"/>
              </a:rPr>
              <a:t> of memory.</a:t>
            </a:r>
          </a:p>
          <a:p>
            <a:pPr lvl="1"/>
            <a:r>
              <a:rPr lang="en-US" altLang="en-US" dirty="0">
                <a:ea typeface="MS PGothic" panose="020B0600070205080204" pitchFamily="34" charset="-128"/>
              </a:rPr>
              <a:t>instead of partitioning </a:t>
            </a:r>
            <a:r>
              <a:rPr lang="en-US" altLang="en-US" i="1" dirty="0">
                <a:ea typeface="MS PGothic" panose="020B0600070205080204" pitchFamily="34" charset="-128"/>
              </a:rPr>
              <a:t>n</a:t>
            </a:r>
            <a:r>
              <a:rPr lang="en-US" altLang="en-US" dirty="0">
                <a:ea typeface="MS PGothic" panose="020B0600070205080204" pitchFamily="34" charset="-128"/>
              </a:rPr>
              <a:t> ways, use</a:t>
            </a:r>
            <a:r>
              <a:rPr lang="en-US" altLang="en-US" i="1" dirty="0">
                <a:ea typeface="MS PGothic" panose="020B0600070205080204" pitchFamily="34" charset="-128"/>
              </a:rPr>
              <a:t>  M – </a:t>
            </a:r>
            <a:r>
              <a:rPr lang="en-US" altLang="en-US" dirty="0">
                <a:ea typeface="MS PGothic" panose="020B0600070205080204" pitchFamily="34" charset="-128"/>
              </a:rPr>
              <a:t>1 partitions for s</a:t>
            </a:r>
          </a:p>
          <a:p>
            <a:pPr lvl="1"/>
            <a:r>
              <a:rPr lang="en-US" altLang="en-US" dirty="0">
                <a:ea typeface="MS PGothic" panose="020B0600070205080204" pitchFamily="34" charset="-128"/>
              </a:rPr>
              <a:t>Further partition the </a:t>
            </a:r>
            <a:r>
              <a:rPr lang="en-US" altLang="en-US" i="1" dirty="0">
                <a:ea typeface="MS PGothic" panose="020B0600070205080204" pitchFamily="34" charset="-128"/>
              </a:rPr>
              <a:t>M – </a:t>
            </a:r>
            <a:r>
              <a:rPr lang="en-US" altLang="en-US" dirty="0">
                <a:ea typeface="MS PGothic" panose="020B0600070205080204" pitchFamily="34" charset="-128"/>
              </a:rPr>
              <a:t>1 partitions using a different hash function</a:t>
            </a:r>
          </a:p>
          <a:p>
            <a:pPr lvl="1"/>
            <a:r>
              <a:rPr lang="en-US" altLang="en-US" dirty="0">
                <a:ea typeface="MS PGothic" panose="020B0600070205080204" pitchFamily="34" charset="-128"/>
              </a:rPr>
              <a:t>Use same partitioning method on </a:t>
            </a:r>
            <a:r>
              <a:rPr lang="en-US" altLang="en-US" i="1" dirty="0">
                <a:ea typeface="MS PGothic" panose="020B0600070205080204" pitchFamily="34" charset="-128"/>
              </a:rPr>
              <a:t>r</a:t>
            </a:r>
          </a:p>
          <a:p>
            <a:pPr lvl="1"/>
            <a:r>
              <a:rPr lang="en-US" altLang="en-US" dirty="0">
                <a:ea typeface="MS PGothic" panose="020B0600070205080204" pitchFamily="34" charset="-128"/>
              </a:rPr>
              <a:t>Rarely required: e.g., with block size of 4 KB, recursive partitioning not needed for relations of &lt; 1GB with memory size of 2MB, or relations of &lt; 36 GB with memory of 12 MB</a:t>
            </a:r>
          </a:p>
        </p:txBody>
      </p:sp>
    </p:spTree>
    <p:extLst>
      <p:ext uri="{BB962C8B-B14F-4D97-AF65-F5344CB8AC3E}">
        <p14:creationId xmlns:p14="http://schemas.microsoft.com/office/powerpoint/2010/main" val="29439138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1026">
            <a:extLst>
              <a:ext uri="{FF2B5EF4-FFF2-40B4-BE49-F238E27FC236}">
                <a16:creationId xmlns:a16="http://schemas.microsoft.com/office/drawing/2014/main" id="{D42B7FD4-42ED-4237-9DF2-52B0BDCA6FB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Handling of Overflows</a:t>
            </a:r>
          </a:p>
        </p:txBody>
      </p:sp>
      <p:sp>
        <p:nvSpPr>
          <p:cNvPr id="78851" name="Rectangle 1027">
            <a:extLst>
              <a:ext uri="{FF2B5EF4-FFF2-40B4-BE49-F238E27FC236}">
                <a16:creationId xmlns:a16="http://schemas.microsoft.com/office/drawing/2014/main" id="{EF56256C-BEFD-49B6-B765-56D6118FEC9F}"/>
              </a:ext>
            </a:extLst>
          </p:cNvPr>
          <p:cNvSpPr>
            <a:spLocks noGrp="1" noChangeArrowheads="1"/>
          </p:cNvSpPr>
          <p:nvPr>
            <p:ph idx="1"/>
          </p:nvPr>
        </p:nvSpPr>
        <p:spPr>
          <a:xfrm>
            <a:off x="1768875" y="840190"/>
            <a:ext cx="5726099" cy="3666922"/>
          </a:xfrm>
        </p:spPr>
        <p:txBody>
          <a:bodyPr/>
          <a:lstStyle/>
          <a:p>
            <a:r>
              <a:rPr lang="en-US" altLang="en-US" dirty="0">
                <a:ea typeface="MS PGothic" panose="020B0600070205080204" pitchFamily="34" charset="-128"/>
              </a:rPr>
              <a:t>Partitioning is said to be </a:t>
            </a:r>
            <a:r>
              <a:rPr lang="en-US" altLang="en-US" b="1" dirty="0">
                <a:solidFill>
                  <a:srgbClr val="002060"/>
                </a:solidFill>
                <a:ea typeface="MS PGothic" panose="020B0600070205080204" pitchFamily="34" charset="-128"/>
              </a:rPr>
              <a:t>skewed</a:t>
            </a:r>
            <a:r>
              <a:rPr lang="en-US" altLang="en-US" dirty="0">
                <a:ea typeface="MS PGothic" panose="020B0600070205080204" pitchFamily="34" charset="-128"/>
              </a:rPr>
              <a:t> if some partitions have significantly more tuples than some others</a:t>
            </a:r>
          </a:p>
          <a:p>
            <a:r>
              <a:rPr lang="en-US" altLang="en-US" b="1" dirty="0">
                <a:solidFill>
                  <a:srgbClr val="002060"/>
                </a:solidFill>
                <a:ea typeface="MS PGothic" panose="020B0600070205080204" pitchFamily="34" charset="-128"/>
              </a:rPr>
              <a:t>Hash-table overflow</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occurs in partition </a:t>
            </a:r>
            <a:r>
              <a:rPr lang="en-US" altLang="en-US" i="1" dirty="0" err="1">
                <a:ea typeface="MS PGothic" panose="020B0600070205080204" pitchFamily="34" charset="-128"/>
              </a:rPr>
              <a:t>s</a:t>
            </a:r>
            <a:r>
              <a:rPr lang="en-US" altLang="en-US" sz="1500" i="1" baseline="-25000" dirty="0" err="1">
                <a:ea typeface="MS PGothic" panose="020B0600070205080204" pitchFamily="34" charset="-128"/>
              </a:rPr>
              <a:t>i</a:t>
            </a:r>
            <a:r>
              <a:rPr lang="en-US" altLang="en-US" dirty="0">
                <a:ea typeface="MS PGothic" panose="020B0600070205080204" pitchFamily="34" charset="-128"/>
              </a:rPr>
              <a:t> if </a:t>
            </a:r>
            <a:r>
              <a:rPr lang="en-US" altLang="en-US" i="1" dirty="0" err="1">
                <a:ea typeface="MS PGothic" panose="020B0600070205080204" pitchFamily="34" charset="-128"/>
              </a:rPr>
              <a:t>s</a:t>
            </a:r>
            <a:r>
              <a:rPr lang="en-US" altLang="en-US" sz="1500" i="1" baseline="-25000" dirty="0" err="1">
                <a:ea typeface="MS PGothic" panose="020B0600070205080204" pitchFamily="34" charset="-128"/>
              </a:rPr>
              <a:t>i</a:t>
            </a:r>
            <a:r>
              <a:rPr lang="en-US" altLang="en-US" dirty="0">
                <a:ea typeface="MS PGothic" panose="020B0600070205080204" pitchFamily="34" charset="-128"/>
              </a:rPr>
              <a:t> does not fit in memory.  Reasons could be</a:t>
            </a:r>
          </a:p>
          <a:p>
            <a:pPr lvl="1"/>
            <a:r>
              <a:rPr lang="en-US" altLang="en-US" dirty="0">
                <a:ea typeface="MS PGothic" panose="020B0600070205080204" pitchFamily="34" charset="-128"/>
              </a:rPr>
              <a:t>Many tuples in s with same value for join attributes</a:t>
            </a:r>
          </a:p>
          <a:p>
            <a:pPr lvl="1"/>
            <a:r>
              <a:rPr lang="en-US" altLang="en-US" dirty="0">
                <a:ea typeface="MS PGothic" panose="020B0600070205080204" pitchFamily="34" charset="-128"/>
              </a:rPr>
              <a:t>Bad hash function</a:t>
            </a:r>
          </a:p>
          <a:p>
            <a:r>
              <a:rPr lang="en-US" altLang="en-US" b="1" dirty="0">
                <a:solidFill>
                  <a:srgbClr val="002060"/>
                </a:solidFill>
                <a:ea typeface="MS PGothic" panose="020B0600070205080204" pitchFamily="34" charset="-128"/>
              </a:rPr>
              <a:t>Overflow resolution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can be done in build phase</a:t>
            </a:r>
          </a:p>
          <a:p>
            <a:pPr lvl="1"/>
            <a:r>
              <a:rPr lang="en-US" altLang="en-US" dirty="0">
                <a:ea typeface="MS PGothic" panose="020B0600070205080204" pitchFamily="34" charset="-128"/>
              </a:rPr>
              <a:t>Partition </a:t>
            </a:r>
            <a:r>
              <a:rPr lang="en-US" altLang="en-US" i="1" dirty="0" err="1">
                <a:ea typeface="MS PGothic" panose="020B0600070205080204" pitchFamily="34" charset="-128"/>
              </a:rPr>
              <a:t>s</a:t>
            </a:r>
            <a:r>
              <a:rPr lang="en-US" altLang="en-US" sz="1500" i="1" baseline="-25000" dirty="0" err="1">
                <a:ea typeface="MS PGothic" panose="020B0600070205080204" pitchFamily="34" charset="-128"/>
              </a:rPr>
              <a:t>i</a:t>
            </a:r>
            <a:r>
              <a:rPr lang="en-US" altLang="en-US" dirty="0">
                <a:ea typeface="MS PGothic" panose="020B0600070205080204" pitchFamily="34" charset="-128"/>
              </a:rPr>
              <a:t> is further partitioned using different hash function. </a:t>
            </a:r>
          </a:p>
          <a:p>
            <a:pPr lvl="1"/>
            <a:r>
              <a:rPr lang="en-US" altLang="en-US" dirty="0">
                <a:ea typeface="MS PGothic" panose="020B0600070205080204" pitchFamily="34" charset="-128"/>
              </a:rPr>
              <a:t>Partition </a:t>
            </a:r>
            <a:r>
              <a:rPr lang="en-US" altLang="en-US" i="1" dirty="0" err="1">
                <a:ea typeface="MS PGothic" panose="020B0600070205080204" pitchFamily="34" charset="-128"/>
              </a:rPr>
              <a:t>r</a:t>
            </a:r>
            <a:r>
              <a:rPr lang="en-US" altLang="en-US" sz="1500" i="1" baseline="-25000" dirty="0" err="1">
                <a:ea typeface="MS PGothic" panose="020B0600070205080204" pitchFamily="34" charset="-128"/>
              </a:rPr>
              <a:t>i</a:t>
            </a:r>
            <a:r>
              <a:rPr lang="en-US" altLang="en-US" dirty="0">
                <a:ea typeface="MS PGothic" panose="020B0600070205080204" pitchFamily="34" charset="-128"/>
              </a:rPr>
              <a:t> must be similarly partitioned.</a:t>
            </a:r>
          </a:p>
          <a:p>
            <a:r>
              <a:rPr lang="en-US" altLang="en-US" b="1" dirty="0">
                <a:solidFill>
                  <a:srgbClr val="002060"/>
                </a:solidFill>
                <a:ea typeface="MS PGothic" panose="020B0600070205080204" pitchFamily="34" charset="-128"/>
              </a:rPr>
              <a:t>Overflow avoidance</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performs partitioning carefully to avoid overflows during build phase</a:t>
            </a:r>
          </a:p>
          <a:p>
            <a:pPr lvl="1"/>
            <a:r>
              <a:rPr lang="en-US" altLang="en-US" dirty="0">
                <a:ea typeface="MS PGothic" panose="020B0600070205080204" pitchFamily="34" charset="-128"/>
              </a:rPr>
              <a:t>E.g., partition build relation into many partitions, then combine them</a:t>
            </a:r>
          </a:p>
          <a:p>
            <a:r>
              <a:rPr lang="en-US" altLang="en-US" dirty="0">
                <a:ea typeface="MS PGothic" panose="020B0600070205080204" pitchFamily="34" charset="-128"/>
              </a:rPr>
              <a:t>Both approaches fail with large numbers of duplicates</a:t>
            </a:r>
          </a:p>
          <a:p>
            <a:pPr lvl="1"/>
            <a:r>
              <a:rPr lang="en-US" altLang="en-US" dirty="0">
                <a:ea typeface="MS PGothic" panose="020B0600070205080204" pitchFamily="34" charset="-128"/>
              </a:rPr>
              <a:t>Fallback option: use block nested loops join on overflowed  partitions</a:t>
            </a:r>
          </a:p>
        </p:txBody>
      </p:sp>
    </p:spTree>
    <p:extLst>
      <p:ext uri="{BB962C8B-B14F-4D97-AF65-F5344CB8AC3E}">
        <p14:creationId xmlns:p14="http://schemas.microsoft.com/office/powerpoint/2010/main" val="22726852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a:extLst>
              <a:ext uri="{FF2B5EF4-FFF2-40B4-BE49-F238E27FC236}">
                <a16:creationId xmlns:a16="http://schemas.microsoft.com/office/drawing/2014/main" id="{D3F5826D-9034-43DA-8D33-561C155084B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Cost of Hash-Join</a:t>
            </a:r>
          </a:p>
        </p:txBody>
      </p:sp>
      <p:sp>
        <p:nvSpPr>
          <p:cNvPr id="80899" name="Rectangle 3">
            <a:extLst>
              <a:ext uri="{FF2B5EF4-FFF2-40B4-BE49-F238E27FC236}">
                <a16:creationId xmlns:a16="http://schemas.microsoft.com/office/drawing/2014/main" id="{4112729D-780E-4613-BAB2-2D6AD9A42546}"/>
              </a:ext>
            </a:extLst>
          </p:cNvPr>
          <p:cNvSpPr>
            <a:spLocks noGrp="1" noChangeArrowheads="1"/>
          </p:cNvSpPr>
          <p:nvPr>
            <p:ph idx="1"/>
          </p:nvPr>
        </p:nvSpPr>
        <p:spPr>
          <a:xfrm>
            <a:off x="1782193" y="926137"/>
            <a:ext cx="5646197" cy="3044288"/>
          </a:xfrm>
        </p:spPr>
        <p:txBody>
          <a:bodyPr/>
          <a:lstStyle/>
          <a:p>
            <a:pPr>
              <a:tabLst>
                <a:tab pos="2359819" algn="ctr"/>
              </a:tabLst>
            </a:pPr>
            <a:r>
              <a:rPr lang="en-US" altLang="en-US" dirty="0">
                <a:ea typeface="MS PGothic" panose="020B0600070205080204" pitchFamily="34" charset="-128"/>
              </a:rPr>
              <a:t>If recursive partitioning is not required: cost of hash join is</a:t>
            </a:r>
            <a:br>
              <a:rPr lang="en-US" altLang="en-US" dirty="0">
                <a:ea typeface="MS PGothic" panose="020B0600070205080204" pitchFamily="34" charset="-128"/>
              </a:rPr>
            </a:br>
            <a:r>
              <a:rPr lang="en-US" altLang="en-US" dirty="0">
                <a:ea typeface="MS PGothic" panose="020B0600070205080204" pitchFamily="34" charset="-128"/>
              </a:rPr>
              <a:t>          3(</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a:t>
            </a:r>
            <a:r>
              <a:rPr lang="en-US" altLang="en-US" i="1" dirty="0">
                <a:ea typeface="MS PGothic" panose="020B0600070205080204" pitchFamily="34" charset="-128"/>
              </a:rPr>
              <a:t>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i="1" dirty="0">
                <a:ea typeface="MS PGothic" panose="020B0600070205080204" pitchFamily="34" charset="-128"/>
              </a:rPr>
              <a:t>)</a:t>
            </a:r>
            <a:r>
              <a:rPr lang="en-US" altLang="en-US" dirty="0">
                <a:ea typeface="MS PGothic" panose="020B0600070205080204" pitchFamily="34" charset="-128"/>
              </a:rPr>
              <a:t> +4 </a:t>
            </a:r>
            <a:r>
              <a:rPr lang="en-US" altLang="en-US"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n</a:t>
            </a:r>
            <a:r>
              <a:rPr lang="en-US" altLang="en-US" i="1" baseline="-25000" dirty="0" err="1">
                <a:ea typeface="MS PGothic" panose="020B0600070205080204" pitchFamily="34" charset="-128"/>
                <a:sym typeface="Symbol" panose="05050102010706020507" pitchFamily="18" charset="2"/>
              </a:rPr>
              <a:t>h</a:t>
            </a:r>
            <a:r>
              <a:rPr lang="en-US" altLang="en-US" i="1" baseline="-250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2(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seeks</a:t>
            </a:r>
            <a:endParaRPr lang="en-US" altLang="en-US" i="1" dirty="0">
              <a:ea typeface="MS PGothic" panose="020B0600070205080204" pitchFamily="34" charset="-128"/>
              <a:sym typeface="Symbol" panose="05050102010706020507" pitchFamily="18" charset="2"/>
            </a:endParaRPr>
          </a:p>
          <a:p>
            <a:pPr>
              <a:tabLst>
                <a:tab pos="2359819" algn="ctr"/>
              </a:tabLst>
            </a:pPr>
            <a:r>
              <a:rPr lang="en-US" altLang="en-US" dirty="0">
                <a:ea typeface="MS PGothic" panose="020B0600070205080204" pitchFamily="34" charset="-128"/>
                <a:sym typeface="Symbol" panose="05050102010706020507" pitchFamily="18" charset="2"/>
              </a:rPr>
              <a:t>If recursive partitioning required:</a:t>
            </a:r>
          </a:p>
          <a:p>
            <a:pPr lvl="1">
              <a:tabLst>
                <a:tab pos="2359819" algn="ctr"/>
              </a:tabLst>
            </a:pPr>
            <a:r>
              <a:rPr lang="en-US" altLang="en-US" dirty="0">
                <a:ea typeface="MS PGothic" panose="020B0600070205080204" pitchFamily="34" charset="-128"/>
                <a:sym typeface="Symbol" panose="05050102010706020507" pitchFamily="18" charset="2"/>
              </a:rPr>
              <a:t>number of passes required for partitioning</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build relation </a:t>
            </a:r>
            <a:r>
              <a:rPr lang="en-US" altLang="en-US" i="1" dirty="0">
                <a:ea typeface="MS PGothic" panose="020B0600070205080204" pitchFamily="34" charset="-128"/>
                <a:sym typeface="Symbol" panose="05050102010706020507" pitchFamily="18" charset="2"/>
              </a:rPr>
              <a:t>s </a:t>
            </a:r>
            <a:r>
              <a:rPr lang="en-US" altLang="en-US" dirty="0">
                <a:ea typeface="MS PGothic" panose="020B0600070205080204" pitchFamily="34" charset="-128"/>
                <a:sym typeface="Symbol" panose="05050102010706020507" pitchFamily="18" charset="2"/>
              </a:rPr>
              <a:t>to less than M blocks per partition is </a:t>
            </a:r>
            <a:r>
              <a:rPr lang="en-US" altLang="en-US" i="1" dirty="0" err="1">
                <a:ea typeface="MS PGothic" panose="020B0600070205080204" pitchFamily="34" charset="-128"/>
                <a:sym typeface="Symbol" panose="05050102010706020507" pitchFamily="18" charset="2"/>
              </a:rPr>
              <a:t>log</a:t>
            </a:r>
            <a:r>
              <a:rPr lang="en-US" altLang="en-US" baseline="-25000" dirty="0" err="1">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M</a:t>
            </a:r>
            <a:r>
              <a:rPr lang="en-US" altLang="en-US" i="1" baseline="-25000" dirty="0">
                <a:ea typeface="MS PGothic" panose="020B0600070205080204" pitchFamily="34" charset="-128"/>
                <a:sym typeface="Symbol" panose="05050102010706020507" pitchFamily="18" charset="2"/>
              </a:rPr>
              <a:t>/bb</a:t>
            </a:r>
            <a:r>
              <a:rPr lang="en-US" altLang="en-US" baseline="-25000" dirty="0">
                <a:ea typeface="MS PGothic" panose="020B0600070205080204" pitchFamily="34" charset="-128"/>
                <a:sym typeface="Symbol" panose="05050102010706020507" pitchFamily="18" charset="2"/>
              </a:rPr>
              <a:t>–1</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/M</a:t>
            </a:r>
            <a:r>
              <a:rPr lang="en-US" altLang="en-US" dirty="0">
                <a:ea typeface="MS PGothic" panose="020B0600070205080204" pitchFamily="34" charset="-128"/>
                <a:sym typeface="Symbol" panose="05050102010706020507" pitchFamily="18" charset="2"/>
              </a:rPr>
              <a:t>)</a:t>
            </a:r>
          </a:p>
          <a:p>
            <a:pPr lvl="1">
              <a:tabLst>
                <a:tab pos="2359819" algn="ctr"/>
              </a:tabLst>
            </a:pPr>
            <a:r>
              <a:rPr lang="en-US" altLang="en-US" dirty="0">
                <a:ea typeface="MS PGothic" panose="020B0600070205080204" pitchFamily="34" charset="-128"/>
                <a:sym typeface="Symbol" panose="05050102010706020507" pitchFamily="18" charset="2"/>
              </a:rPr>
              <a:t>best to choose the smaller relation as the build relation.</a:t>
            </a:r>
          </a:p>
          <a:p>
            <a:pPr lvl="1">
              <a:tabLst>
                <a:tab pos="2359819" algn="ctr"/>
              </a:tabLst>
            </a:pPr>
            <a:r>
              <a:rPr lang="en-US" altLang="en-US" dirty="0">
                <a:ea typeface="MS PGothic" panose="020B0600070205080204" pitchFamily="34" charset="-128"/>
                <a:sym typeface="Symbol" panose="05050102010706020507" pitchFamily="18" charset="2"/>
              </a:rPr>
              <a:t>Total cost estimate is: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dirty="0">
                <a:ea typeface="MS PGothic" panose="020B0600070205080204" pitchFamily="34" charset="-128"/>
              </a:rPr>
              <a:t>2</a:t>
            </a:r>
            <a:r>
              <a:rPr lang="en-US" altLang="en-US" i="1" dirty="0">
                <a:ea typeface="MS PGothic" panose="020B0600070205080204" pitchFamily="34" charset="-128"/>
              </a:rPr>
              <a:t>(</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dirty="0">
                <a:ea typeface="MS PGothic" panose="020B0600070205080204" pitchFamily="34" charset="-128"/>
              </a:rPr>
              <a:t>)</a:t>
            </a:r>
            <a:r>
              <a:rPr lang="en-US" altLang="en-US" i="1" baseline="-25000"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log</a:t>
            </a:r>
            <a:r>
              <a:rPr lang="en-US" altLang="en-US" baseline="-25000" dirty="0" err="1">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M</a:t>
            </a:r>
            <a:r>
              <a:rPr lang="en-US" altLang="en-US" i="1" baseline="-25000" dirty="0">
                <a:ea typeface="MS PGothic" panose="020B0600070205080204" pitchFamily="34" charset="-128"/>
                <a:sym typeface="Symbol" panose="05050102010706020507" pitchFamily="18" charset="2"/>
              </a:rPr>
              <a:t>/bb</a:t>
            </a:r>
            <a:r>
              <a:rPr lang="en-US" altLang="en-US" baseline="-25000" dirty="0">
                <a:ea typeface="MS PGothic" panose="020B0600070205080204" pitchFamily="34" charset="-128"/>
                <a:sym typeface="Symbol" panose="05050102010706020507" pitchFamily="18" charset="2"/>
              </a:rPr>
              <a:t>–1</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/M</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2(</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log</a:t>
            </a:r>
            <a:r>
              <a:rPr lang="en-US" altLang="en-US" baseline="-25000" dirty="0" err="1">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M</a:t>
            </a:r>
            <a:r>
              <a:rPr lang="en-US" altLang="en-US" i="1" baseline="-25000" dirty="0">
                <a:ea typeface="MS PGothic" panose="020B0600070205080204" pitchFamily="34" charset="-128"/>
                <a:sym typeface="Symbol" panose="05050102010706020507" pitchFamily="18" charset="2"/>
              </a:rPr>
              <a:t>/bb</a:t>
            </a:r>
            <a:r>
              <a:rPr lang="en-US" altLang="en-US" baseline="-25000" dirty="0">
                <a:ea typeface="MS PGothic" panose="020B0600070205080204" pitchFamily="34" charset="-128"/>
                <a:sym typeface="Symbol" panose="05050102010706020507" pitchFamily="18" charset="2"/>
              </a:rPr>
              <a:t>–1</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/M</a:t>
            </a:r>
            <a:r>
              <a:rPr lang="en-US" altLang="en-US" dirty="0">
                <a:ea typeface="MS PGothic" panose="020B0600070205080204" pitchFamily="34" charset="-128"/>
                <a:sym typeface="Symbol" panose="05050102010706020507" pitchFamily="18" charset="2"/>
              </a:rPr>
              <a:t>)   seeks</a:t>
            </a:r>
            <a:endParaRPr lang="en-US" altLang="en-US" i="1" dirty="0">
              <a:ea typeface="MS PGothic" panose="020B0600070205080204" pitchFamily="34" charset="-128"/>
              <a:sym typeface="Symbol" panose="05050102010706020507" pitchFamily="18" charset="2"/>
            </a:endParaRPr>
          </a:p>
          <a:p>
            <a:pPr>
              <a:tabLst>
                <a:tab pos="2359819" algn="ctr"/>
              </a:tabLst>
            </a:pPr>
            <a:r>
              <a:rPr lang="en-US" altLang="en-US" dirty="0">
                <a:ea typeface="MS PGothic" panose="020B0600070205080204" pitchFamily="34" charset="-128"/>
                <a:sym typeface="Symbol" panose="05050102010706020507" pitchFamily="18" charset="2"/>
              </a:rPr>
              <a:t>If the entire build input can be kept in main memory no partitioning is required</a:t>
            </a:r>
          </a:p>
          <a:p>
            <a:pPr lvl="1">
              <a:tabLst>
                <a:tab pos="2359819" algn="ctr"/>
              </a:tabLst>
            </a:pPr>
            <a:r>
              <a:rPr lang="en-US" altLang="en-US" dirty="0">
                <a:ea typeface="MS PGothic" panose="020B0600070205080204" pitchFamily="34" charset="-128"/>
                <a:sym typeface="Symbol" panose="05050102010706020507" pitchFamily="18" charset="2"/>
              </a:rPr>
              <a:t>Cost estimate goes down to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p>
        </p:txBody>
      </p:sp>
    </p:spTree>
    <p:extLst>
      <p:ext uri="{BB962C8B-B14F-4D97-AF65-F5344CB8AC3E}">
        <p14:creationId xmlns:p14="http://schemas.microsoft.com/office/powerpoint/2010/main" val="34118935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6114" name="Rectangle 2">
            <a:extLst>
              <a:ext uri="{FF2B5EF4-FFF2-40B4-BE49-F238E27FC236}">
                <a16:creationId xmlns:a16="http://schemas.microsoft.com/office/drawing/2014/main" id="{3013F738-F002-4DED-94F4-70D33E2E26A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Example of Cost of Hash-Join</a:t>
            </a:r>
          </a:p>
        </p:txBody>
      </p:sp>
      <p:sp>
        <p:nvSpPr>
          <p:cNvPr id="82947" name="Rectangle 3">
            <a:extLst>
              <a:ext uri="{FF2B5EF4-FFF2-40B4-BE49-F238E27FC236}">
                <a16:creationId xmlns:a16="http://schemas.microsoft.com/office/drawing/2014/main" id="{CA1131E9-EC56-4C6B-87F1-FD17ADD65D85}"/>
              </a:ext>
            </a:extLst>
          </p:cNvPr>
          <p:cNvSpPr>
            <a:spLocks noGrp="1" noChangeArrowheads="1"/>
          </p:cNvSpPr>
          <p:nvPr>
            <p:ph idx="1"/>
          </p:nvPr>
        </p:nvSpPr>
        <p:spPr>
          <a:xfrm>
            <a:off x="1995257" y="1240956"/>
            <a:ext cx="5292875" cy="2278282"/>
          </a:xfrm>
        </p:spPr>
        <p:txBody>
          <a:bodyPr/>
          <a:lstStyle/>
          <a:p>
            <a:r>
              <a:rPr lang="en-US" altLang="en-US" dirty="0">
                <a:ea typeface="MS PGothic" panose="020B0600070205080204" pitchFamily="34" charset="-128"/>
              </a:rPr>
              <a:t>Assume that memory size is 20 blocks</a:t>
            </a:r>
          </a:p>
          <a:p>
            <a:r>
              <a:rPr lang="en-US" altLang="en-US" i="1" dirty="0" err="1">
                <a:ea typeface="MS PGothic" panose="020B0600070205080204" pitchFamily="34" charset="-128"/>
              </a:rPr>
              <a:t>b</a:t>
            </a:r>
            <a:r>
              <a:rPr lang="en-US" altLang="en-US" i="1" baseline="-25000" dirty="0" err="1">
                <a:ea typeface="MS PGothic" panose="020B0600070205080204" pitchFamily="34" charset="-128"/>
              </a:rPr>
              <a:t>instructor</a:t>
            </a:r>
            <a:r>
              <a:rPr lang="en-US" altLang="en-US" dirty="0">
                <a:ea typeface="MS PGothic" panose="020B0600070205080204" pitchFamily="34" charset="-128"/>
              </a:rPr>
              <a:t>= 100 and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teaches</a:t>
            </a:r>
            <a:r>
              <a:rPr lang="en-US" altLang="en-US" dirty="0">
                <a:ea typeface="MS PGothic" panose="020B0600070205080204" pitchFamily="34" charset="-128"/>
              </a:rPr>
              <a:t> = 400.</a:t>
            </a:r>
          </a:p>
          <a:p>
            <a:r>
              <a:rPr lang="en-US" altLang="en-US" i="1" dirty="0">
                <a:ea typeface="MS PGothic" panose="020B0600070205080204" pitchFamily="34" charset="-128"/>
              </a:rPr>
              <a:t>instructor </a:t>
            </a:r>
            <a:r>
              <a:rPr lang="en-US" altLang="en-US" dirty="0">
                <a:ea typeface="MS PGothic" panose="020B0600070205080204" pitchFamily="34" charset="-128"/>
              </a:rPr>
              <a:t>is to be used as build input.  Partition it into five partitions, each of size 20 blocks.  This partitioning can be done in one pass.</a:t>
            </a:r>
          </a:p>
          <a:p>
            <a:r>
              <a:rPr lang="en-US" altLang="en-US" dirty="0">
                <a:ea typeface="MS PGothic" panose="020B0600070205080204" pitchFamily="34" charset="-128"/>
              </a:rPr>
              <a:t>Similarly, partition </a:t>
            </a:r>
            <a:r>
              <a:rPr lang="en-US" altLang="en-US" i="1" dirty="0">
                <a:ea typeface="MS PGothic" panose="020B0600070205080204" pitchFamily="34" charset="-128"/>
              </a:rPr>
              <a:t>teaches</a:t>
            </a:r>
            <a:r>
              <a:rPr lang="en-US" altLang="en-US" dirty="0">
                <a:ea typeface="MS PGothic" panose="020B0600070205080204" pitchFamily="34" charset="-128"/>
              </a:rPr>
              <a:t> into five </a:t>
            </a:r>
            <a:r>
              <a:rPr lang="en-US" altLang="en-US" dirty="0" err="1">
                <a:ea typeface="MS PGothic" panose="020B0600070205080204" pitchFamily="34" charset="-128"/>
              </a:rPr>
              <a:t>partitions,each</a:t>
            </a:r>
            <a:r>
              <a:rPr lang="en-US" altLang="en-US" dirty="0">
                <a:ea typeface="MS PGothic" panose="020B0600070205080204" pitchFamily="34" charset="-128"/>
              </a:rPr>
              <a:t> of size 80.  This is also done in one pass.</a:t>
            </a:r>
          </a:p>
          <a:p>
            <a:r>
              <a:rPr lang="en-US" altLang="en-US" dirty="0">
                <a:ea typeface="MS PGothic" panose="020B0600070205080204" pitchFamily="34" charset="-128"/>
              </a:rPr>
              <a:t>Therefore total cost, ignoring cost of writing partially filled blocks:</a:t>
            </a:r>
          </a:p>
          <a:p>
            <a:pPr lvl="1"/>
            <a:r>
              <a:rPr lang="en-US" altLang="en-US" dirty="0">
                <a:ea typeface="MS PGothic" panose="020B0600070205080204" pitchFamily="34" charset="-128"/>
              </a:rPr>
              <a:t>3(100 + 400) = 1500 block transfers  +</a:t>
            </a:r>
            <a:br>
              <a:rPr lang="en-US" altLang="en-US" dirty="0">
                <a:ea typeface="MS PGothic" panose="020B0600070205080204" pitchFamily="34" charset="-128"/>
              </a:rPr>
            </a:br>
            <a:r>
              <a:rPr lang="en-US" altLang="en-US" dirty="0">
                <a:ea typeface="MS PGothic" panose="020B0600070205080204" pitchFamily="34" charset="-128"/>
              </a:rPr>
              <a:t>2( </a:t>
            </a:r>
            <a:r>
              <a:rPr lang="en-US" altLang="en-US" dirty="0">
                <a:ea typeface="MS PGothic" panose="020B0600070205080204" pitchFamily="34" charset="-128"/>
                <a:sym typeface="Symbol" panose="05050102010706020507" pitchFamily="18" charset="2"/>
              </a:rPr>
              <a:t>100/3 + 400/3) = 336 seeks</a:t>
            </a:r>
            <a:endParaRPr lang="en-US" altLang="en-US" dirty="0">
              <a:ea typeface="MS PGothic" panose="020B0600070205080204" pitchFamily="34" charset="-128"/>
            </a:endParaRPr>
          </a:p>
        </p:txBody>
      </p:sp>
      <p:sp>
        <p:nvSpPr>
          <p:cNvPr id="82948" name="Text Box 4">
            <a:extLst>
              <a:ext uri="{FF2B5EF4-FFF2-40B4-BE49-F238E27FC236}">
                <a16:creationId xmlns:a16="http://schemas.microsoft.com/office/drawing/2014/main" id="{14351E07-3738-482B-B521-1C6D9BF59D48}"/>
              </a:ext>
            </a:extLst>
          </p:cNvPr>
          <p:cNvSpPr txBox="1">
            <a:spLocks noChangeArrowheads="1"/>
          </p:cNvSpPr>
          <p:nvPr/>
        </p:nvSpPr>
        <p:spPr bwMode="auto">
          <a:xfrm>
            <a:off x="1795509" y="870084"/>
            <a:ext cx="2077941"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i="1" dirty="0">
                <a:solidFill>
                  <a:srgbClr val="000000"/>
                </a:solidFill>
              </a:rPr>
              <a:t>instructor</a:t>
            </a:r>
            <a:r>
              <a:rPr kumimoji="0" lang="en-IN" altLang="en-US" sz="1275" dirty="0">
                <a:solidFill>
                  <a:srgbClr val="000000"/>
                </a:solidFill>
              </a:rPr>
              <a:t> ⨝</a:t>
            </a:r>
            <a:r>
              <a:rPr kumimoji="0" lang="en-US" altLang="en-US" sz="1275" i="1" dirty="0">
                <a:solidFill>
                  <a:srgbClr val="000000"/>
                </a:solidFill>
              </a:rPr>
              <a:t> teaches</a:t>
            </a:r>
          </a:p>
        </p:txBody>
      </p:sp>
    </p:spTree>
    <p:extLst>
      <p:ext uri="{BB962C8B-B14F-4D97-AF65-F5344CB8AC3E}">
        <p14:creationId xmlns:p14="http://schemas.microsoft.com/office/powerpoint/2010/main" val="2802877412"/>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a:extLst>
              <a:ext uri="{FF2B5EF4-FFF2-40B4-BE49-F238E27FC236}">
                <a16:creationId xmlns:a16="http://schemas.microsoft.com/office/drawing/2014/main" id="{DDC0045B-05CB-448A-B00C-FADF80215DF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Hybrid Hash–Join</a:t>
            </a:r>
          </a:p>
        </p:txBody>
      </p:sp>
      <p:sp>
        <p:nvSpPr>
          <p:cNvPr id="84995" name="Rectangle 3">
            <a:extLst>
              <a:ext uri="{FF2B5EF4-FFF2-40B4-BE49-F238E27FC236}">
                <a16:creationId xmlns:a16="http://schemas.microsoft.com/office/drawing/2014/main" id="{A1F033D1-A316-4E96-9B57-092AD7F8B1DD}"/>
              </a:ext>
            </a:extLst>
          </p:cNvPr>
          <p:cNvSpPr>
            <a:spLocks noGrp="1" noChangeArrowheads="1"/>
          </p:cNvSpPr>
          <p:nvPr>
            <p:ph idx="1"/>
          </p:nvPr>
        </p:nvSpPr>
        <p:spPr>
          <a:xfrm>
            <a:off x="1773321" y="920090"/>
            <a:ext cx="5675045" cy="4025979"/>
          </a:xfrm>
        </p:spPr>
        <p:txBody>
          <a:bodyPr/>
          <a:lstStyle/>
          <a:p>
            <a:pPr>
              <a:lnSpc>
                <a:spcPct val="90000"/>
              </a:lnSpc>
            </a:pPr>
            <a:r>
              <a:rPr lang="en-US" altLang="en-US" dirty="0">
                <a:ea typeface="MS PGothic" panose="020B0600070205080204" pitchFamily="34" charset="-128"/>
              </a:rPr>
              <a:t>Useful when memory sized are relatively large, and the build input is bigger than memory.</a:t>
            </a:r>
          </a:p>
          <a:p>
            <a:pPr>
              <a:lnSpc>
                <a:spcPct val="90000"/>
              </a:lnSpc>
            </a:pPr>
            <a:r>
              <a:rPr lang="en-US" altLang="en-US" b="1" dirty="0">
                <a:ea typeface="MS PGothic" panose="020B0600070205080204" pitchFamily="34" charset="-128"/>
              </a:rPr>
              <a:t>Main feature of hybrid hash join:</a:t>
            </a:r>
          </a:p>
          <a:p>
            <a:pPr>
              <a:lnSpc>
                <a:spcPct val="90000"/>
              </a:lnSpc>
              <a:buFont typeface="Monotype Sorts" pitchFamily="-65" charset="2"/>
              <a:buNone/>
            </a:pPr>
            <a:r>
              <a:rPr lang="en-US" altLang="en-US" b="1" dirty="0">
                <a:ea typeface="MS PGothic" panose="020B0600070205080204" pitchFamily="34" charset="-128"/>
              </a:rPr>
              <a:t>      Keep the first partition of the build relation in memory.</a:t>
            </a:r>
            <a:r>
              <a:rPr lang="en-US" altLang="en-US" dirty="0">
                <a:ea typeface="MS PGothic" panose="020B0600070205080204" pitchFamily="34" charset="-128"/>
              </a:rPr>
              <a:t> </a:t>
            </a:r>
          </a:p>
          <a:p>
            <a:pPr>
              <a:lnSpc>
                <a:spcPct val="90000"/>
              </a:lnSpc>
            </a:pPr>
            <a:r>
              <a:rPr lang="en-US" altLang="en-US" dirty="0">
                <a:ea typeface="MS PGothic" panose="020B0600070205080204" pitchFamily="34" charset="-128"/>
              </a:rPr>
              <a:t>E.g. With memory size of 25 blocks, </a:t>
            </a:r>
            <a:r>
              <a:rPr lang="en-US" altLang="en-US" i="1" dirty="0">
                <a:ea typeface="MS PGothic" panose="020B0600070205080204" pitchFamily="34" charset="-128"/>
              </a:rPr>
              <a:t>instructor </a:t>
            </a:r>
            <a:r>
              <a:rPr lang="en-US" altLang="en-US" dirty="0">
                <a:ea typeface="MS PGothic" panose="020B0600070205080204" pitchFamily="34" charset="-128"/>
              </a:rPr>
              <a:t>can be partitioned into five partitions, each of size 20 blocks.</a:t>
            </a:r>
          </a:p>
          <a:p>
            <a:pPr lvl="1">
              <a:lnSpc>
                <a:spcPct val="90000"/>
              </a:lnSpc>
            </a:pPr>
            <a:r>
              <a:rPr lang="en-US" altLang="en-US" dirty="0">
                <a:ea typeface="MS PGothic" panose="020B0600070205080204" pitchFamily="34" charset="-128"/>
              </a:rPr>
              <a:t> Division of memory:</a:t>
            </a:r>
          </a:p>
          <a:p>
            <a:pPr lvl="2">
              <a:lnSpc>
                <a:spcPct val="90000"/>
              </a:lnSpc>
            </a:pPr>
            <a:r>
              <a:rPr lang="en-US" altLang="en-US" dirty="0">
                <a:ea typeface="MS PGothic" panose="020B0600070205080204" pitchFamily="34" charset="-128"/>
              </a:rPr>
              <a:t>The first partition occupies 20 blocks of memory</a:t>
            </a:r>
          </a:p>
          <a:p>
            <a:pPr lvl="2">
              <a:lnSpc>
                <a:spcPct val="90000"/>
              </a:lnSpc>
            </a:pPr>
            <a:r>
              <a:rPr lang="en-US" altLang="en-US" dirty="0">
                <a:ea typeface="MS PGothic" panose="020B0600070205080204" pitchFamily="34" charset="-128"/>
              </a:rPr>
              <a:t>1 block is used for input, and 1 block each for buffering the other 4 partitions.</a:t>
            </a:r>
          </a:p>
          <a:p>
            <a:pPr>
              <a:lnSpc>
                <a:spcPct val="90000"/>
              </a:lnSpc>
            </a:pPr>
            <a:r>
              <a:rPr lang="en-US" altLang="en-US" i="1" dirty="0">
                <a:ea typeface="MS PGothic" panose="020B0600070205080204" pitchFamily="34" charset="-128"/>
              </a:rPr>
              <a:t>teaches </a:t>
            </a:r>
            <a:r>
              <a:rPr lang="en-US" altLang="en-US" dirty="0">
                <a:ea typeface="MS PGothic" panose="020B0600070205080204" pitchFamily="34" charset="-128"/>
              </a:rPr>
              <a:t>is similarly partitioned into five partitions each of size 80</a:t>
            </a:r>
          </a:p>
          <a:p>
            <a:pPr lvl="1">
              <a:lnSpc>
                <a:spcPct val="90000"/>
              </a:lnSpc>
            </a:pPr>
            <a:r>
              <a:rPr lang="en-US" altLang="en-US" dirty="0">
                <a:ea typeface="MS PGothic" panose="020B0600070205080204" pitchFamily="34" charset="-128"/>
              </a:rPr>
              <a:t>the first is used right away for probing, instead of being written out</a:t>
            </a:r>
          </a:p>
          <a:p>
            <a:pPr>
              <a:lnSpc>
                <a:spcPct val="90000"/>
              </a:lnSpc>
            </a:pPr>
            <a:r>
              <a:rPr lang="en-US" altLang="en-US" dirty="0">
                <a:ea typeface="MS PGothic" panose="020B0600070205080204" pitchFamily="34" charset="-128"/>
              </a:rPr>
              <a:t>Cost of 3(80 + 320) + 20 +80 = 1300 block transfers for</a:t>
            </a:r>
            <a:br>
              <a:rPr lang="en-US" altLang="en-US" dirty="0">
                <a:ea typeface="MS PGothic" panose="020B0600070205080204" pitchFamily="34" charset="-128"/>
              </a:rPr>
            </a:br>
            <a:r>
              <a:rPr lang="en-US" altLang="en-US" dirty="0">
                <a:ea typeface="MS PGothic" panose="020B0600070205080204" pitchFamily="34" charset="-128"/>
              </a:rPr>
              <a:t> hybrid hash join, instead of 1500 with plain hash-join.</a:t>
            </a:r>
          </a:p>
          <a:p>
            <a:pPr>
              <a:lnSpc>
                <a:spcPct val="90000"/>
              </a:lnSpc>
            </a:pPr>
            <a:r>
              <a:rPr lang="en-US" altLang="en-US" dirty="0">
                <a:ea typeface="MS PGothic" panose="020B0600070205080204" pitchFamily="34" charset="-128"/>
              </a:rPr>
              <a:t>Hybrid hash-join most useful if </a:t>
            </a:r>
            <a:r>
              <a:rPr lang="en-US" altLang="en-US" i="1" dirty="0">
                <a:ea typeface="MS PGothic" panose="020B0600070205080204" pitchFamily="34" charset="-128"/>
              </a:rPr>
              <a:t>M</a:t>
            </a:r>
            <a:r>
              <a:rPr lang="en-US" altLang="en-US" dirty="0">
                <a:ea typeface="MS PGothic" panose="020B0600070205080204" pitchFamily="34" charset="-128"/>
              </a:rPr>
              <a:t> &gt;&gt; </a:t>
            </a:r>
          </a:p>
        </p:txBody>
      </p:sp>
      <p:graphicFrame>
        <p:nvGraphicFramePr>
          <p:cNvPr id="84996" name="Object 2">
            <a:extLst>
              <a:ext uri="{FF2B5EF4-FFF2-40B4-BE49-F238E27FC236}">
                <a16:creationId xmlns:a16="http://schemas.microsoft.com/office/drawing/2014/main" id="{3BBAB7CC-4A49-4D8F-B055-0B95E7601205}"/>
              </a:ext>
            </a:extLst>
          </p:cNvPr>
          <p:cNvGraphicFramePr>
            <a:graphicFrameLocks noChangeAspect="1"/>
          </p:cNvGraphicFramePr>
          <p:nvPr/>
        </p:nvGraphicFramePr>
        <p:xfrm>
          <a:off x="3947633" y="4262685"/>
          <a:ext cx="379809" cy="301229"/>
        </p:xfrm>
        <a:graphic>
          <a:graphicData uri="http://schemas.openxmlformats.org/presentationml/2006/ole">
            <mc:AlternateContent xmlns:mc="http://schemas.openxmlformats.org/markup-compatibility/2006">
              <mc:Choice xmlns:v="urn:schemas-microsoft-com:vml" Requires="v">
                <p:oleObj spid="_x0000_s7175" name="Equation" r:id="rId4" imgW="431613" imgH="342751" progId="Equation.3">
                  <p:embed/>
                </p:oleObj>
              </mc:Choice>
              <mc:Fallback>
                <p:oleObj name="Equation" r:id="rId4" imgW="431613" imgH="342751" progId="Equation.3">
                  <p:embed/>
                  <p:pic>
                    <p:nvPicPr>
                      <p:cNvPr id="84996" name="Object 2">
                        <a:extLst>
                          <a:ext uri="{FF2B5EF4-FFF2-40B4-BE49-F238E27FC236}">
                            <a16:creationId xmlns:a16="http://schemas.microsoft.com/office/drawing/2014/main" id="{3BBAB7CC-4A49-4D8F-B055-0B95E76012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7633" y="4262685"/>
                        <a:ext cx="379809" cy="301229"/>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8564452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a:extLst>
              <a:ext uri="{FF2B5EF4-FFF2-40B4-BE49-F238E27FC236}">
                <a16:creationId xmlns:a16="http://schemas.microsoft.com/office/drawing/2014/main" id="{4A8C7246-B5CA-4016-A4F1-92AB9F44368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Complex Joins</a:t>
            </a:r>
          </a:p>
        </p:txBody>
      </p:sp>
      <p:sp>
        <p:nvSpPr>
          <p:cNvPr id="87043" name="Rectangle 3">
            <a:extLst>
              <a:ext uri="{FF2B5EF4-FFF2-40B4-BE49-F238E27FC236}">
                <a16:creationId xmlns:a16="http://schemas.microsoft.com/office/drawing/2014/main" id="{157C20A5-724E-4FAD-A218-59AA7A201968}"/>
              </a:ext>
            </a:extLst>
          </p:cNvPr>
          <p:cNvSpPr>
            <a:spLocks noGrp="1" noChangeArrowheads="1"/>
          </p:cNvSpPr>
          <p:nvPr>
            <p:ph idx="1"/>
          </p:nvPr>
        </p:nvSpPr>
        <p:spPr>
          <a:xfrm>
            <a:off x="1775533" y="892407"/>
            <a:ext cx="5727239" cy="3251833"/>
          </a:xfrm>
        </p:spPr>
        <p:txBody>
          <a:bodyPr/>
          <a:lstStyle/>
          <a:p>
            <a:pPr>
              <a:tabLst>
                <a:tab pos="2272904" algn="ctr"/>
              </a:tabLst>
            </a:pPr>
            <a:r>
              <a:rPr lang="en-US" altLang="en-US" dirty="0">
                <a:ea typeface="MS PGothic" panose="020B0600070205080204" pitchFamily="34" charset="-128"/>
              </a:rPr>
              <a:t>Join with a conjunctive condition:</a:t>
            </a:r>
          </a:p>
          <a:p>
            <a:pPr>
              <a:buNone/>
              <a:tabLst>
                <a:tab pos="2272904" algn="ctr"/>
              </a:tabLst>
            </a:pPr>
            <a:r>
              <a:rPr lang="en-US" altLang="en-US" dirty="0">
                <a:ea typeface="MS PGothic" panose="020B0600070205080204" pitchFamily="34" charset="-128"/>
              </a:rPr>
              <a:t>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baseline="-25000"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Greek Symbols" pitchFamily="18" charset="2"/>
              </a:rPr>
              <a:t> 2</a:t>
            </a:r>
            <a:r>
              <a:rPr lang="en-US" altLang="en-US" baseline="-25000" dirty="0">
                <a:ea typeface="MS PGothic" panose="020B0600070205080204" pitchFamily="34" charset="-128"/>
                <a:sym typeface="Symbol" panose="05050102010706020507" pitchFamily="18" charset="2"/>
              </a:rPr>
              <a:t>...  </a:t>
            </a:r>
            <a:r>
              <a:rPr lang="en-US" altLang="en-US" baseline="-25000" dirty="0">
                <a:ea typeface="MS PGothic" panose="020B0600070205080204" pitchFamily="34" charset="-128"/>
                <a:sym typeface="Greek Symbols" pitchFamily="18" charset="2"/>
              </a:rPr>
              <a:t> </a:t>
            </a:r>
            <a:r>
              <a:rPr lang="en-US" altLang="en-US" i="1" baseline="-25000" dirty="0">
                <a:ea typeface="MS PGothic" panose="020B0600070205080204" pitchFamily="34" charset="-128"/>
                <a:sym typeface="Greek Symbols" pitchFamily="18" charset="2"/>
              </a:rPr>
              <a:t>n</a:t>
            </a:r>
            <a:r>
              <a:rPr lang="en-US" altLang="en-US" i="1" dirty="0">
                <a:ea typeface="MS PGothic" panose="020B0600070205080204" pitchFamily="34" charset="-128"/>
                <a:sym typeface="Greek Symbols" pitchFamily="18" charset="2"/>
              </a:rPr>
              <a:t> s</a:t>
            </a:r>
            <a:endParaRPr lang="en-US" altLang="en-US" dirty="0">
              <a:ea typeface="MS PGothic" panose="020B0600070205080204" pitchFamily="34" charset="-128"/>
              <a:sym typeface="Greek Symbols" pitchFamily="18" charset="2"/>
            </a:endParaRPr>
          </a:p>
          <a:p>
            <a:pPr lvl="1">
              <a:tabLst>
                <a:tab pos="2272904" algn="ctr"/>
              </a:tabLst>
            </a:pPr>
            <a:r>
              <a:rPr lang="en-US" altLang="en-US" dirty="0">
                <a:ea typeface="MS PGothic" panose="020B0600070205080204" pitchFamily="34" charset="-128"/>
                <a:sym typeface="Symbol" panose="05050102010706020507" pitchFamily="18" charset="2"/>
              </a:rPr>
              <a:t>Either use nested loops/block nested loops, or</a:t>
            </a:r>
          </a:p>
          <a:p>
            <a:pPr lvl="1">
              <a:tabLst>
                <a:tab pos="2272904" algn="ctr"/>
              </a:tabLst>
            </a:pPr>
            <a:r>
              <a:rPr lang="en-US" altLang="en-US" dirty="0">
                <a:ea typeface="MS PGothic" panose="020B0600070205080204" pitchFamily="34" charset="-128"/>
                <a:sym typeface="Symbol" panose="05050102010706020507" pitchFamily="18" charset="2"/>
              </a:rPr>
              <a:t>Compute the result of one of the simpler joins </a:t>
            </a:r>
            <a:r>
              <a:rPr lang="en-US" altLang="en-US" i="1" dirty="0">
                <a:ea typeface="MS PGothic" panose="020B0600070205080204" pitchFamily="34" charset="-128"/>
                <a:sym typeface="Symbol" panose="05050102010706020507" pitchFamily="18" charset="2"/>
              </a:rPr>
              <a:t>r </a:t>
            </a:r>
            <a:r>
              <a:rPr lang="en-IN" altLang="en-US"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Greek Symbols" pitchFamily="18" charset="2"/>
              </a:rPr>
              <a:t>i</a:t>
            </a:r>
            <a:r>
              <a:rPr lang="en-US" altLang="en-US" i="1" dirty="0">
                <a:ea typeface="MS PGothic" panose="020B0600070205080204" pitchFamily="34" charset="-128"/>
                <a:sym typeface="Greek Symbols" pitchFamily="18" charset="2"/>
              </a:rPr>
              <a:t> s</a:t>
            </a:r>
            <a:endParaRPr lang="en-US" altLang="en-US" dirty="0">
              <a:ea typeface="MS PGothic" panose="020B0600070205080204" pitchFamily="34" charset="-128"/>
              <a:sym typeface="Greek Symbols" pitchFamily="18" charset="2"/>
            </a:endParaRPr>
          </a:p>
          <a:p>
            <a:pPr lvl="2">
              <a:tabLst>
                <a:tab pos="2272904" algn="ctr"/>
              </a:tabLst>
            </a:pPr>
            <a:r>
              <a:rPr lang="en-US" altLang="en-US" dirty="0">
                <a:ea typeface="MS PGothic" panose="020B0600070205080204" pitchFamily="34" charset="-128"/>
                <a:sym typeface="Greek Symbols" pitchFamily="18" charset="2"/>
              </a:rPr>
              <a:t>final result comprises those tuples in the intermediate result that satisfy the remaining conditions</a:t>
            </a:r>
          </a:p>
          <a:p>
            <a:pPr lvl="1">
              <a:buNone/>
              <a:tabLst>
                <a:tab pos="2272904" algn="ctr"/>
              </a:tabLst>
            </a:pPr>
            <a:r>
              <a:rPr lang="en-US" altLang="en-US" baseline="-25000" dirty="0">
                <a:ea typeface="MS PGothic" panose="020B0600070205080204" pitchFamily="34" charset="-128"/>
                <a:sym typeface="Greek Symbols" pitchFamily="18" charset="2"/>
              </a:rPr>
              <a:t>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i="1" baseline="-25000" dirty="0">
                <a:ea typeface="MS PGothic" panose="020B0600070205080204" pitchFamily="34" charset="-128"/>
                <a:sym typeface="Greek Symbols" pitchFamily="18" charset="2"/>
              </a:rPr>
              <a:t> </a:t>
            </a:r>
            <a:r>
              <a:rPr lang="en-US" altLang="en-US" dirty="0">
                <a:ea typeface="MS PGothic" panose="020B0600070205080204" pitchFamily="34" charset="-128"/>
                <a:sym typeface="Symbol" panose="05050102010706020507" pitchFamily="18" charset="2"/>
              </a:rPr>
              <a:t> . . .  </a:t>
            </a:r>
            <a:r>
              <a:rPr lang="en-US" altLang="en-US" i="1" baseline="-25000" dirty="0" err="1">
                <a:ea typeface="MS PGothic" panose="020B0600070205080204" pitchFamily="34" charset="-128"/>
                <a:sym typeface="Greek Symbols" pitchFamily="18" charset="2"/>
              </a:rPr>
              <a:t>i</a:t>
            </a:r>
            <a:r>
              <a:rPr lang="en-US" altLang="en-US" i="1" baseline="-25000" dirty="0">
                <a:ea typeface="MS PGothic" panose="020B0600070205080204" pitchFamily="34" charset="-128"/>
                <a:sym typeface="Greek Symbols" pitchFamily="18" charset="2"/>
              </a:rPr>
              <a:t> </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Greek Symbols" pitchFamily="18" charset="2"/>
              </a:rPr>
              <a:t> </a:t>
            </a:r>
            <a:r>
              <a:rPr lang="en-US" altLang="en-US" dirty="0">
                <a:ea typeface="MS PGothic" panose="020B0600070205080204" pitchFamily="34" charset="-128"/>
                <a:sym typeface="Symbol" panose="05050102010706020507" pitchFamily="18" charset="2"/>
              </a:rPr>
              <a:t> </a:t>
            </a:r>
            <a:r>
              <a:rPr lang="en-US" altLang="en-US" i="1" baseline="-25000" dirty="0" err="1">
                <a:ea typeface="MS PGothic" panose="020B0600070205080204" pitchFamily="34" charset="-128"/>
                <a:sym typeface="Greek Symbols" pitchFamily="18" charset="2"/>
              </a:rPr>
              <a:t>i</a:t>
            </a:r>
            <a:r>
              <a:rPr lang="en-US" altLang="en-US" i="1" baseline="-25000" dirty="0">
                <a:ea typeface="MS PGothic" panose="020B0600070205080204" pitchFamily="34" charset="-128"/>
                <a:sym typeface="Greek Symbols" pitchFamily="18" charset="2"/>
              </a:rPr>
              <a:t> </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Greek Symbols" pitchFamily="18" charset="2"/>
              </a:rPr>
              <a:t> </a:t>
            </a:r>
            <a:r>
              <a:rPr lang="en-US" altLang="en-US" dirty="0">
                <a:ea typeface="MS PGothic" panose="020B0600070205080204" pitchFamily="34" charset="-128"/>
                <a:sym typeface="Symbol" panose="05050102010706020507" pitchFamily="18" charset="2"/>
              </a:rPr>
              <a:t> . . .  </a:t>
            </a:r>
            <a:r>
              <a:rPr lang="en-US" altLang="en-US" i="1" baseline="-25000" dirty="0">
                <a:ea typeface="MS PGothic" panose="020B0600070205080204" pitchFamily="34" charset="-128"/>
                <a:sym typeface="Greek Symbols" pitchFamily="18" charset="2"/>
              </a:rPr>
              <a:t>n</a:t>
            </a:r>
            <a:endParaRPr lang="en-US" altLang="en-US" dirty="0">
              <a:ea typeface="MS PGothic" panose="020B0600070205080204" pitchFamily="34" charset="-128"/>
              <a:sym typeface="Greek Symbols" pitchFamily="18" charset="2"/>
            </a:endParaRPr>
          </a:p>
          <a:p>
            <a:pPr>
              <a:tabLst>
                <a:tab pos="2272904" algn="ctr"/>
              </a:tabLst>
            </a:pPr>
            <a:r>
              <a:rPr lang="en-US" altLang="en-US" dirty="0">
                <a:ea typeface="MS PGothic" panose="020B0600070205080204" pitchFamily="34" charset="-128"/>
                <a:sym typeface="Greek Symbols" pitchFamily="18" charset="2"/>
              </a:rPr>
              <a:t>Join with a disjunctive condition</a:t>
            </a:r>
            <a:r>
              <a:rPr lang="en-US" altLang="en-US" i="1" dirty="0">
                <a:ea typeface="MS PGothic" panose="020B0600070205080204" pitchFamily="34" charset="-128"/>
                <a:sym typeface="Greek Symbols" pitchFamily="18" charset="2"/>
              </a:rPr>
              <a:t> </a:t>
            </a:r>
          </a:p>
          <a:p>
            <a:pPr lvl="1">
              <a:buNone/>
              <a:tabLst>
                <a:tab pos="2272904" algn="ctr"/>
              </a:tabLst>
            </a:pPr>
            <a:r>
              <a:rPr lang="en-US" altLang="en-US" i="1" baseline="-25000" dirty="0">
                <a:ea typeface="MS PGothic" panose="020B0600070205080204" pitchFamily="34" charset="-128"/>
                <a:sym typeface="Greek Symbols" pitchFamily="18" charset="2"/>
              </a:rPr>
              <a:t>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baseline="-46000" dirty="0">
                <a:ea typeface="MS PGothic" panose="020B0600070205080204" pitchFamily="34" charset="-128"/>
                <a:sym typeface="Greek Symbols" pitchFamily="18" charset="2"/>
              </a:rPr>
              <a:t>1</a:t>
            </a:r>
            <a:r>
              <a:rPr lang="en-US" altLang="en-US" baseline="-25000" dirty="0">
                <a:ea typeface="MS PGothic" panose="020B0600070205080204" pitchFamily="34" charset="-128"/>
                <a:sym typeface="Greek Symbols" pitchFamily="18" charset="2"/>
              </a:rPr>
              <a:t> </a:t>
            </a:r>
            <a:r>
              <a:rPr lang="en-US" altLang="en-US" baseline="-25000" dirty="0">
                <a:ea typeface="MS PGothic" panose="020B0600070205080204" pitchFamily="34" charset="-128"/>
                <a:sym typeface="Symbol" panose="05050102010706020507" pitchFamily="18" charset="2"/>
              </a:rPr>
              <a:t> </a:t>
            </a:r>
            <a:r>
              <a:rPr lang="en-US" altLang="en-US" baseline="-46000" dirty="0">
                <a:ea typeface="MS PGothic" panose="020B0600070205080204" pitchFamily="34" charset="-128"/>
                <a:sym typeface="Greek Symbols" pitchFamily="18" charset="2"/>
              </a:rPr>
              <a:t>2</a:t>
            </a:r>
            <a:r>
              <a:rPr lang="en-US" altLang="en-US" baseline="-25000" dirty="0">
                <a:ea typeface="MS PGothic" panose="020B0600070205080204" pitchFamily="34" charset="-128"/>
                <a:sym typeface="Greek Symbols" pitchFamily="18" charset="2"/>
              </a:rPr>
              <a:t> </a:t>
            </a:r>
            <a:r>
              <a:rPr lang="en-US" altLang="en-US" baseline="-25000" dirty="0">
                <a:ea typeface="MS PGothic" panose="020B0600070205080204" pitchFamily="34" charset="-128"/>
                <a:sym typeface="Symbol" panose="05050102010706020507" pitchFamily="18" charset="2"/>
              </a:rPr>
              <a:t>...  </a:t>
            </a:r>
            <a:r>
              <a:rPr lang="en-US" altLang="en-US" i="1" baseline="-46000" dirty="0">
                <a:ea typeface="MS PGothic" panose="020B0600070205080204" pitchFamily="34" charset="-128"/>
                <a:sym typeface="Greek Symbols" pitchFamily="18" charset="2"/>
              </a:rPr>
              <a:t>n</a:t>
            </a:r>
            <a:r>
              <a:rPr lang="en-US" altLang="en-US" i="1" baseline="-25000"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s </a:t>
            </a:r>
            <a:endParaRPr lang="en-US" altLang="en-US" dirty="0">
              <a:ea typeface="MS PGothic" panose="020B0600070205080204" pitchFamily="34" charset="-128"/>
              <a:sym typeface="Greek Symbols" pitchFamily="18" charset="2"/>
            </a:endParaRPr>
          </a:p>
          <a:p>
            <a:pPr lvl="1">
              <a:tabLst>
                <a:tab pos="2272904" algn="ctr"/>
              </a:tabLst>
            </a:pPr>
            <a:r>
              <a:rPr lang="en-US" altLang="en-US" dirty="0">
                <a:ea typeface="MS PGothic" panose="020B0600070205080204" pitchFamily="34" charset="-128"/>
                <a:sym typeface="Greek Symbols" pitchFamily="18" charset="2"/>
              </a:rPr>
              <a:t>Either use nested loops/block nested loops, or</a:t>
            </a:r>
          </a:p>
          <a:p>
            <a:pPr lvl="1">
              <a:tabLst>
                <a:tab pos="2272904" algn="ctr"/>
              </a:tabLst>
            </a:pPr>
            <a:r>
              <a:rPr lang="en-US" altLang="en-US" dirty="0">
                <a:ea typeface="MS PGothic" panose="020B0600070205080204" pitchFamily="34" charset="-128"/>
                <a:sym typeface="Greek Symbols" pitchFamily="18" charset="2"/>
              </a:rPr>
              <a:t>	Compute as the union of the records in individual joins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i="1" baseline="-46000" dirty="0" err="1">
                <a:ea typeface="MS PGothic" panose="020B0600070205080204" pitchFamily="34" charset="-128"/>
                <a:sym typeface="Greek Symbols" pitchFamily="18" charset="2"/>
              </a:rPr>
              <a:t>i</a:t>
            </a:r>
            <a:r>
              <a:rPr lang="en-US" altLang="en-US" i="1" dirty="0">
                <a:ea typeface="MS PGothic" panose="020B0600070205080204" pitchFamily="34" charset="-128"/>
                <a:sym typeface="Greek Symbols" pitchFamily="18" charset="2"/>
              </a:rPr>
              <a:t> s:</a:t>
            </a:r>
          </a:p>
          <a:p>
            <a:pPr lvl="1">
              <a:buNone/>
              <a:tabLst>
                <a:tab pos="2272904" algn="ctr"/>
              </a:tabLst>
            </a:pPr>
            <a:r>
              <a:rPr lang="en-US" altLang="en-US" i="1" dirty="0">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baseline="-46000" dirty="0">
                <a:ea typeface="MS PGothic" panose="020B0600070205080204" pitchFamily="34" charset="-128"/>
                <a:sym typeface="Greek Symbols" pitchFamily="18" charset="2"/>
              </a:rPr>
              <a:t>1</a:t>
            </a:r>
            <a:r>
              <a:rPr lang="en-US" altLang="en-US" baseline="-25000"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baseline="-46000" dirty="0">
                <a:ea typeface="MS PGothic" panose="020B0600070205080204" pitchFamily="34" charset="-128"/>
                <a:sym typeface="Greek Symbols" pitchFamily="18" charset="2"/>
              </a:rPr>
              <a:t>2</a:t>
            </a:r>
            <a:r>
              <a:rPr lang="en-US" altLang="en-US" baseline="-25000"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s) </a:t>
            </a:r>
            <a:r>
              <a:rPr lang="en-US" altLang="en-US" dirty="0">
                <a:ea typeface="MS PGothic" panose="020B0600070205080204" pitchFamily="34" charset="-128"/>
                <a:sym typeface="Symbol" panose="05050102010706020507" pitchFamily="18" charset="2"/>
              </a:rPr>
              <a:t> . . .  (</a:t>
            </a:r>
            <a:r>
              <a:rPr lang="en-US" altLang="en-US" i="1" dirty="0">
                <a:ea typeface="MS PGothic" panose="020B0600070205080204" pitchFamily="34" charset="-128"/>
              </a:rPr>
              <a:t>r </a:t>
            </a:r>
            <a:r>
              <a:rPr lang="en-IN" altLang="en-US"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i="1" baseline="-46000" dirty="0">
                <a:ea typeface="MS PGothic" panose="020B0600070205080204" pitchFamily="34" charset="-128"/>
                <a:sym typeface="Greek Symbols" pitchFamily="18" charset="2"/>
              </a:rPr>
              <a:t>n</a:t>
            </a:r>
            <a:r>
              <a:rPr lang="en-US" altLang="en-US" baseline="-25000"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s) </a:t>
            </a:r>
            <a:endParaRPr lang="en-US" altLang="en-US" dirty="0">
              <a:ea typeface="MS PGothic" panose="020B0600070205080204" pitchFamily="34" charset="-128"/>
              <a:sym typeface="Greek Symbols" pitchFamily="18" charset="2"/>
            </a:endParaRPr>
          </a:p>
          <a:p>
            <a:pPr lvl="1">
              <a:buNone/>
              <a:tabLst>
                <a:tab pos="2272904" algn="ctr"/>
              </a:tabLst>
            </a:pPr>
            <a:endParaRPr lang="en-US" altLang="en-US" i="1" baseline="-25000" dirty="0">
              <a:ea typeface="MS PGothic" panose="020B0600070205080204" pitchFamily="34" charset="-128"/>
              <a:sym typeface="Greek Symbols" pitchFamily="18" charset="2"/>
            </a:endParaRPr>
          </a:p>
        </p:txBody>
      </p:sp>
    </p:spTree>
    <p:extLst>
      <p:ext uri="{BB962C8B-B14F-4D97-AF65-F5344CB8AC3E}">
        <p14:creationId xmlns:p14="http://schemas.microsoft.com/office/powerpoint/2010/main" val="1243512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394" y="0"/>
            <a:ext cx="8279946" cy="387798"/>
          </a:xfrm>
        </p:spPr>
        <p:txBody>
          <a:bodyPr/>
          <a:lstStyle/>
          <a:p>
            <a:pPr algn="l"/>
            <a:r>
              <a:rPr lang="en-US" dirty="0">
                <a:solidFill>
                  <a:schemeClr val="bg1"/>
                </a:solidFill>
              </a:rPr>
              <a:t>The Logical Concept</a:t>
            </a:r>
          </a:p>
        </p:txBody>
      </p:sp>
      <p:sp>
        <p:nvSpPr>
          <p:cNvPr id="4" name="Content Placeholder 3"/>
          <p:cNvSpPr>
            <a:spLocks noGrp="1"/>
          </p:cNvSpPr>
          <p:nvPr>
            <p:ph sz="half" idx="1"/>
          </p:nvPr>
        </p:nvSpPr>
        <p:spPr>
          <a:xfrm>
            <a:off x="444394" y="504329"/>
            <a:ext cx="8267140" cy="978408"/>
          </a:xfrm>
        </p:spPr>
        <p:txBody>
          <a:bodyPr/>
          <a:lstStyle/>
          <a:p>
            <a:r>
              <a:rPr lang="en-US" dirty="0"/>
              <a:t>The DBMS and queries can only manipulate in-memory blocks and records.</a:t>
            </a:r>
          </a:p>
          <a:p>
            <a:r>
              <a:rPr lang="en-US" dirty="0"/>
              <a:t>A very, very, very small fraction of all blocks fit in memory.</a:t>
            </a:r>
          </a:p>
        </p:txBody>
      </p:sp>
      <p:pic>
        <p:nvPicPr>
          <p:cNvPr id="3" name="Picture 2"/>
          <p:cNvPicPr>
            <a:picLocks noChangeAspect="1"/>
          </p:cNvPicPr>
          <p:nvPr/>
        </p:nvPicPr>
        <p:blipFill>
          <a:blip r:embed="rId2"/>
          <a:stretch>
            <a:fillRect/>
          </a:stretch>
        </p:blipFill>
        <p:spPr>
          <a:xfrm>
            <a:off x="914400" y="1482737"/>
            <a:ext cx="5793432" cy="3036130"/>
          </a:xfrm>
          <a:prstGeom prst="rect">
            <a:avLst/>
          </a:prstGeom>
        </p:spPr>
      </p:pic>
    </p:spTree>
    <p:extLst>
      <p:ext uri="{BB962C8B-B14F-4D97-AF65-F5344CB8AC3E}">
        <p14:creationId xmlns:p14="http://schemas.microsoft.com/office/powerpoint/2010/main" val="475079500"/>
      </p:ext>
    </p:extLst>
  </p:cSld>
  <p:clrMapOvr>
    <a:masterClrMapping/>
  </p:clrMapOvr>
  <p:transition spd="med">
    <p:wipe dir="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5966-E590-4C44-8504-77CF8F2D8AA4}"/>
              </a:ext>
            </a:extLst>
          </p:cNvPr>
          <p:cNvSpPr>
            <a:spLocks noGrp="1"/>
          </p:cNvSpPr>
          <p:nvPr>
            <p:ph type="title"/>
          </p:nvPr>
        </p:nvSpPr>
        <p:spPr/>
        <p:txBody>
          <a:bodyPr/>
          <a:lstStyle/>
          <a:p>
            <a:r>
              <a:rPr lang="en-IN" dirty="0"/>
              <a:t>Joins over Spatial Data</a:t>
            </a:r>
          </a:p>
        </p:txBody>
      </p:sp>
      <p:sp>
        <p:nvSpPr>
          <p:cNvPr id="3" name="Content Placeholder 2">
            <a:extLst>
              <a:ext uri="{FF2B5EF4-FFF2-40B4-BE49-F238E27FC236}">
                <a16:creationId xmlns:a16="http://schemas.microsoft.com/office/drawing/2014/main" id="{AA9E6A2E-54CD-444E-87E1-0FB6426F15A5}"/>
              </a:ext>
            </a:extLst>
          </p:cNvPr>
          <p:cNvSpPr>
            <a:spLocks noGrp="1"/>
          </p:cNvSpPr>
          <p:nvPr>
            <p:ph idx="1"/>
          </p:nvPr>
        </p:nvSpPr>
        <p:spPr>
          <a:xfrm>
            <a:off x="1782191" y="862969"/>
            <a:ext cx="5276491" cy="1311740"/>
          </a:xfrm>
        </p:spPr>
        <p:txBody>
          <a:bodyPr/>
          <a:lstStyle/>
          <a:p>
            <a:r>
              <a:rPr lang="en-IN" dirty="0"/>
              <a:t>No simple sort order for spatial joins</a:t>
            </a:r>
          </a:p>
          <a:p>
            <a:r>
              <a:rPr lang="en-IN" dirty="0"/>
              <a:t>Indexed nested loops join with spatial indices</a:t>
            </a:r>
          </a:p>
          <a:p>
            <a:pPr lvl="1"/>
            <a:r>
              <a:rPr lang="en-IN" dirty="0"/>
              <a:t>R-trees, quad-trees, k-d-B-trees</a:t>
            </a:r>
          </a:p>
        </p:txBody>
      </p:sp>
    </p:spTree>
    <p:extLst>
      <p:ext uri="{BB962C8B-B14F-4D97-AF65-F5344CB8AC3E}">
        <p14:creationId xmlns:p14="http://schemas.microsoft.com/office/powerpoint/2010/main" val="5820423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a:extLst>
              <a:ext uri="{FF2B5EF4-FFF2-40B4-BE49-F238E27FC236}">
                <a16:creationId xmlns:a16="http://schemas.microsoft.com/office/drawing/2014/main" id="{F9DEBEE7-80B5-46A7-AA65-8A28BCE012D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a:t>
            </a:r>
          </a:p>
        </p:txBody>
      </p:sp>
      <p:sp>
        <p:nvSpPr>
          <p:cNvPr id="89091" name="Rectangle 3">
            <a:extLst>
              <a:ext uri="{FF2B5EF4-FFF2-40B4-BE49-F238E27FC236}">
                <a16:creationId xmlns:a16="http://schemas.microsoft.com/office/drawing/2014/main" id="{72B0884B-0A2B-4136-9A5F-5EA2E3782C21}"/>
              </a:ext>
            </a:extLst>
          </p:cNvPr>
          <p:cNvSpPr>
            <a:spLocks noGrp="1" noChangeArrowheads="1"/>
          </p:cNvSpPr>
          <p:nvPr>
            <p:ph idx="1"/>
          </p:nvPr>
        </p:nvSpPr>
        <p:spPr>
          <a:xfrm>
            <a:off x="1782192" y="871993"/>
            <a:ext cx="5451795" cy="2385557"/>
          </a:xfrm>
        </p:spPr>
        <p:txBody>
          <a:bodyPr/>
          <a:lstStyle/>
          <a:p>
            <a:r>
              <a:rPr lang="en-US" altLang="en-US" b="1" dirty="0">
                <a:solidFill>
                  <a:srgbClr val="002060"/>
                </a:solidFill>
                <a:ea typeface="MS PGothic" panose="020B0600070205080204" pitchFamily="34" charset="-128"/>
              </a:rPr>
              <a:t>Duplicate elimination </a:t>
            </a:r>
            <a:r>
              <a:rPr lang="en-US" altLang="en-US" dirty="0">
                <a:ea typeface="MS PGothic" panose="020B0600070205080204" pitchFamily="34" charset="-128"/>
              </a:rPr>
              <a:t>can be implemented via hashing or sorting.</a:t>
            </a:r>
          </a:p>
          <a:p>
            <a:pPr lvl="1"/>
            <a:r>
              <a:rPr lang="en-US" altLang="en-US" dirty="0">
                <a:ea typeface="MS PGothic" panose="020B0600070205080204" pitchFamily="34" charset="-128"/>
              </a:rPr>
              <a:t>On sorting duplicates will come adjacent to each other, and all but one set of duplicates can be deleted.  </a:t>
            </a:r>
          </a:p>
          <a:p>
            <a:pPr lvl="1"/>
            <a:r>
              <a:rPr lang="en-US" altLang="en-US" i="1" dirty="0">
                <a:ea typeface="MS PGothic" panose="020B0600070205080204" pitchFamily="34" charset="-128"/>
              </a:rPr>
              <a:t>Optimization: </a:t>
            </a:r>
            <a:r>
              <a:rPr lang="en-US" altLang="en-US" dirty="0">
                <a:ea typeface="MS PGothic" panose="020B0600070205080204" pitchFamily="34" charset="-128"/>
              </a:rPr>
              <a:t>duplicates can be deleted during run generation as well as at intermediate merge steps in external sort-merge.</a:t>
            </a:r>
          </a:p>
          <a:p>
            <a:pPr lvl="1"/>
            <a:r>
              <a:rPr lang="en-US" altLang="en-US" dirty="0">
                <a:ea typeface="MS PGothic" panose="020B0600070205080204" pitchFamily="34" charset="-128"/>
              </a:rPr>
              <a:t>Hashing is similar – duplicates will come into the same bucket.</a:t>
            </a:r>
          </a:p>
          <a:p>
            <a:r>
              <a:rPr lang="en-US" altLang="en-US" b="1" dirty="0">
                <a:solidFill>
                  <a:srgbClr val="002060"/>
                </a:solidFill>
                <a:ea typeface="MS PGothic" panose="020B0600070205080204" pitchFamily="34" charset="-128"/>
              </a:rPr>
              <a:t>Projection</a:t>
            </a:r>
            <a:r>
              <a:rPr lang="en-US" altLang="en-US" dirty="0">
                <a:ea typeface="MS PGothic" panose="020B0600070205080204" pitchFamily="34" charset="-128"/>
              </a:rPr>
              <a:t>:</a:t>
            </a:r>
          </a:p>
          <a:p>
            <a:pPr lvl="1"/>
            <a:r>
              <a:rPr lang="en-US" altLang="en-US" dirty="0">
                <a:ea typeface="MS PGothic" panose="020B0600070205080204" pitchFamily="34" charset="-128"/>
              </a:rPr>
              <a:t>perform projection on each tuple </a:t>
            </a:r>
          </a:p>
          <a:p>
            <a:pPr lvl="1"/>
            <a:r>
              <a:rPr lang="en-US" altLang="en-US" dirty="0">
                <a:ea typeface="MS PGothic" panose="020B0600070205080204" pitchFamily="34" charset="-128"/>
              </a:rPr>
              <a:t>followed by duplicate elimination. </a:t>
            </a:r>
            <a:endParaRPr lang="en-US" altLang="en-US" b="1" dirty="0">
              <a:ea typeface="MS PGothic" panose="020B0600070205080204" pitchFamily="34" charset="-128"/>
            </a:endParaRPr>
          </a:p>
        </p:txBody>
      </p:sp>
    </p:spTree>
    <p:extLst>
      <p:ext uri="{BB962C8B-B14F-4D97-AF65-F5344CB8AC3E}">
        <p14:creationId xmlns:p14="http://schemas.microsoft.com/office/powerpoint/2010/main" val="26003053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a:extLst>
              <a:ext uri="{FF2B5EF4-FFF2-40B4-BE49-F238E27FC236}">
                <a16:creationId xmlns:a16="http://schemas.microsoft.com/office/drawing/2014/main" id="{2B4C0383-7AD0-4209-99D3-21904BE0233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Aggregation</a:t>
            </a:r>
          </a:p>
        </p:txBody>
      </p:sp>
      <p:sp>
        <p:nvSpPr>
          <p:cNvPr id="351235" name="Rectangle 3">
            <a:extLst>
              <a:ext uri="{FF2B5EF4-FFF2-40B4-BE49-F238E27FC236}">
                <a16:creationId xmlns:a16="http://schemas.microsoft.com/office/drawing/2014/main" id="{3F09A406-91F2-42A0-9BDA-1A19D3843C66}"/>
              </a:ext>
            </a:extLst>
          </p:cNvPr>
          <p:cNvSpPr>
            <a:spLocks noGrp="1" noChangeArrowheads="1"/>
          </p:cNvSpPr>
          <p:nvPr>
            <p:ph idx="1"/>
          </p:nvPr>
        </p:nvSpPr>
        <p:spPr>
          <a:xfrm>
            <a:off x="1795509" y="926137"/>
            <a:ext cx="5440844" cy="3305972"/>
          </a:xfrm>
        </p:spPr>
        <p:txBody>
          <a:bodyPr/>
          <a:lstStyle/>
          <a:p>
            <a:r>
              <a:rPr lang="en-US" altLang="en-US" b="1" dirty="0">
                <a:solidFill>
                  <a:srgbClr val="002060"/>
                </a:solidFill>
                <a:ea typeface="MS PGothic" panose="020B0600070205080204" pitchFamily="34" charset="-128"/>
              </a:rPr>
              <a:t>Aggregation</a:t>
            </a:r>
            <a:r>
              <a:rPr lang="en-US" altLang="en-US" dirty="0">
                <a:ea typeface="MS PGothic" panose="020B0600070205080204" pitchFamily="34" charset="-128"/>
              </a:rPr>
              <a:t> can be implemented in a manner similar to duplicate elimination.</a:t>
            </a:r>
          </a:p>
          <a:p>
            <a:pPr lvl="1"/>
            <a:r>
              <a:rPr lang="en-US" altLang="en-US" b="1" dirty="0">
                <a:ea typeface="MS PGothic" panose="020B0600070205080204" pitchFamily="34" charset="-128"/>
              </a:rPr>
              <a:t>Sorting</a:t>
            </a:r>
            <a:r>
              <a:rPr lang="en-US" altLang="en-US" dirty="0">
                <a:ea typeface="MS PGothic" panose="020B0600070205080204" pitchFamily="34" charset="-128"/>
              </a:rPr>
              <a:t> or </a:t>
            </a:r>
            <a:r>
              <a:rPr lang="en-US" altLang="en-US" b="1" dirty="0">
                <a:ea typeface="MS PGothic" panose="020B0600070205080204" pitchFamily="34" charset="-128"/>
              </a:rPr>
              <a:t>hashing</a:t>
            </a:r>
            <a:r>
              <a:rPr lang="en-US" altLang="en-US" dirty="0">
                <a:ea typeface="MS PGothic" panose="020B0600070205080204" pitchFamily="34" charset="-128"/>
              </a:rPr>
              <a:t> can be used to bring tuples in the same group together, and then the aggregate functions can be applied on each group.</a:t>
            </a:r>
            <a:r>
              <a:rPr lang="en-US" altLang="en-US" b="1" dirty="0">
                <a:ea typeface="MS PGothic" panose="020B0600070205080204" pitchFamily="34" charset="-128"/>
              </a:rPr>
              <a:t> </a:t>
            </a:r>
          </a:p>
          <a:p>
            <a:pPr lvl="1"/>
            <a:r>
              <a:rPr lang="en-US" altLang="en-US" dirty="0">
                <a:ea typeface="MS PGothic" panose="020B0600070205080204" pitchFamily="34" charset="-128"/>
              </a:rPr>
              <a:t>Optimization</a:t>
            </a:r>
            <a:r>
              <a:rPr lang="en-US" altLang="en-US" i="1" dirty="0">
                <a:ea typeface="MS PGothic" panose="020B0600070205080204" pitchFamily="34" charset="-128"/>
              </a:rPr>
              <a:t>: </a:t>
            </a:r>
            <a:r>
              <a:rPr lang="en-US" altLang="en-US" b="1" dirty="0">
                <a:solidFill>
                  <a:srgbClr val="002060"/>
                </a:solidFill>
                <a:ea typeface="MS PGothic" panose="020B0600070205080204" pitchFamily="34" charset="-128"/>
              </a:rPr>
              <a:t>partial aggregation</a:t>
            </a:r>
          </a:p>
          <a:p>
            <a:pPr lvl="2"/>
            <a:r>
              <a:rPr lang="en-US" altLang="en-US" dirty="0">
                <a:ea typeface="MS PGothic" panose="020B0600070205080204" pitchFamily="34" charset="-128"/>
              </a:rPr>
              <a:t>combine tuples in the same group during run generation and intermediate merges, by computing partial aggregate values</a:t>
            </a:r>
          </a:p>
          <a:p>
            <a:pPr lvl="2"/>
            <a:r>
              <a:rPr lang="en-US" altLang="en-US" dirty="0">
                <a:ea typeface="MS PGothic" panose="020B0600070205080204" pitchFamily="34" charset="-128"/>
              </a:rPr>
              <a:t>For count, min, max, sum: keep aggregate values on tuples found so far in the group.  </a:t>
            </a:r>
          </a:p>
          <a:p>
            <a:pPr lvl="3"/>
            <a:r>
              <a:rPr lang="en-US" altLang="en-US" dirty="0">
                <a:ea typeface="MS PGothic" panose="020B0600070205080204" pitchFamily="34" charset="-128"/>
              </a:rPr>
              <a:t>When combining partial aggregate for count, add up the partial aggregates</a:t>
            </a:r>
          </a:p>
          <a:p>
            <a:pPr lvl="2"/>
            <a:r>
              <a:rPr lang="en-US" altLang="en-US" dirty="0">
                <a:ea typeface="MS PGothic" panose="020B0600070205080204" pitchFamily="34" charset="-128"/>
              </a:rPr>
              <a:t>For </a:t>
            </a:r>
            <a:r>
              <a:rPr lang="en-US" altLang="en-US" dirty="0" err="1">
                <a:ea typeface="MS PGothic" panose="020B0600070205080204" pitchFamily="34" charset="-128"/>
              </a:rPr>
              <a:t>avg</a:t>
            </a:r>
            <a:r>
              <a:rPr lang="en-US" altLang="en-US" dirty="0">
                <a:ea typeface="MS PGothic" panose="020B0600070205080204" pitchFamily="34" charset="-128"/>
              </a:rPr>
              <a:t>, keep sum and count, and divide sum by count at the end</a:t>
            </a:r>
          </a:p>
        </p:txBody>
      </p:sp>
    </p:spTree>
    <p:extLst>
      <p:ext uri="{BB962C8B-B14F-4D97-AF65-F5344CB8AC3E}">
        <p14:creationId xmlns:p14="http://schemas.microsoft.com/office/powerpoint/2010/main" val="8868005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12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123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123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123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123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123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12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5" grpId="0" uiExpand="1"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a:extLst>
              <a:ext uri="{FF2B5EF4-FFF2-40B4-BE49-F238E27FC236}">
                <a16:creationId xmlns:a16="http://schemas.microsoft.com/office/drawing/2014/main" id="{AB807669-EBD0-4AC5-BCFA-DBF3B62A42E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Set Operations</a:t>
            </a:r>
          </a:p>
        </p:txBody>
      </p:sp>
      <p:sp>
        <p:nvSpPr>
          <p:cNvPr id="93187" name="Rectangle 3">
            <a:extLst>
              <a:ext uri="{FF2B5EF4-FFF2-40B4-BE49-F238E27FC236}">
                <a16:creationId xmlns:a16="http://schemas.microsoft.com/office/drawing/2014/main" id="{6E40900F-A6E6-4645-B453-267190B4D637}"/>
              </a:ext>
            </a:extLst>
          </p:cNvPr>
          <p:cNvSpPr>
            <a:spLocks noGrp="1" noChangeArrowheads="1"/>
          </p:cNvSpPr>
          <p:nvPr>
            <p:ph idx="1"/>
          </p:nvPr>
        </p:nvSpPr>
        <p:spPr>
          <a:xfrm>
            <a:off x="1788851" y="962230"/>
            <a:ext cx="5612906" cy="2818694"/>
          </a:xfrm>
        </p:spPr>
        <p:txBody>
          <a:bodyPr/>
          <a:lstStyle/>
          <a:p>
            <a:pPr>
              <a:lnSpc>
                <a:spcPct val="90000"/>
              </a:lnSpc>
            </a:pPr>
            <a:r>
              <a:rPr lang="en-US" altLang="en-US" b="1" dirty="0">
                <a:ea typeface="MS PGothic" panose="020B0600070205080204" pitchFamily="34" charset="-128"/>
              </a:rPr>
              <a:t>Set operations </a:t>
            </a:r>
            <a:r>
              <a:rPr lang="en-US" altLang="en-US" dirty="0">
                <a:ea typeface="MS PGothic" panose="020B0600070205080204" pitchFamily="34" charset="-128"/>
              </a:rPr>
              <a:t>(</a:t>
            </a:r>
            <a:r>
              <a:rPr lang="en-US" altLang="en-US" dirty="0">
                <a:ea typeface="MS PGothic" panose="020B0600070205080204" pitchFamily="34" charset="-128"/>
                <a:sym typeface="Symbol" panose="05050102010706020507" pitchFamily="18" charset="2"/>
              </a:rPr>
              <a:t>,  and ):  can either use variant of merge-join after sorting, or variant of hash-join.</a:t>
            </a:r>
            <a:endParaRPr lang="en-US" altLang="en-US" b="1" dirty="0">
              <a:ea typeface="MS PGothic" panose="020B0600070205080204" pitchFamily="34" charset="-128"/>
            </a:endParaRPr>
          </a:p>
          <a:p>
            <a:pPr>
              <a:lnSpc>
                <a:spcPct val="90000"/>
              </a:lnSpc>
            </a:pPr>
            <a:r>
              <a:rPr lang="en-US" altLang="en-US" dirty="0">
                <a:ea typeface="MS PGothic" panose="020B0600070205080204" pitchFamily="34" charset="-128"/>
              </a:rPr>
              <a:t>E.g., Set operations using hashing:</a:t>
            </a:r>
          </a:p>
          <a:p>
            <a:pPr marL="342900" lvl="1" indent="0">
              <a:lnSpc>
                <a:spcPct val="90000"/>
              </a:lnSpc>
              <a:buNone/>
            </a:pPr>
            <a:r>
              <a:rPr lang="en-US" altLang="en-US" dirty="0">
                <a:solidFill>
                  <a:srgbClr val="FF9900"/>
                </a:solidFill>
                <a:ea typeface="MS PGothic" panose="020B0600070205080204" pitchFamily="34" charset="-128"/>
              </a:rPr>
              <a:t>1.   </a:t>
            </a:r>
            <a:r>
              <a:rPr lang="en-US" altLang="en-US" dirty="0">
                <a:ea typeface="MS PGothic" panose="020B0600070205080204" pitchFamily="34" charset="-128"/>
              </a:rPr>
              <a:t>Partition both relations using the same hash function</a:t>
            </a:r>
          </a:p>
          <a:p>
            <a:pPr marL="342900" lvl="1" indent="0">
              <a:lnSpc>
                <a:spcPct val="90000"/>
              </a:lnSpc>
              <a:buNone/>
            </a:pPr>
            <a:r>
              <a:rPr lang="en-US" altLang="en-US" dirty="0">
                <a:solidFill>
                  <a:srgbClr val="FF9900"/>
                </a:solidFill>
                <a:ea typeface="MS PGothic" panose="020B0600070205080204" pitchFamily="34" charset="-128"/>
              </a:rPr>
              <a:t>2.   </a:t>
            </a:r>
            <a:r>
              <a:rPr lang="en-US" altLang="en-US" dirty="0">
                <a:ea typeface="MS PGothic" panose="020B0600070205080204" pitchFamily="34" charset="-128"/>
              </a:rPr>
              <a:t>Process each partition </a:t>
            </a:r>
            <a:r>
              <a:rPr lang="en-US" altLang="en-US" i="1" dirty="0" err="1">
                <a:ea typeface="MS PGothic" panose="020B0600070205080204" pitchFamily="34" charset="-128"/>
              </a:rPr>
              <a:t>i</a:t>
            </a:r>
            <a:r>
              <a:rPr lang="en-US" altLang="en-US" dirty="0">
                <a:ea typeface="MS PGothic" panose="020B0600070205080204" pitchFamily="34" charset="-128"/>
              </a:rPr>
              <a:t> as follows.  </a:t>
            </a:r>
          </a:p>
          <a:p>
            <a:pPr marL="900113" lvl="2" indent="-257175">
              <a:lnSpc>
                <a:spcPct val="90000"/>
              </a:lnSpc>
              <a:buFont typeface="Monotype Sorts" pitchFamily="-65" charset="2"/>
              <a:buAutoNum type="arabicPeriod"/>
            </a:pPr>
            <a:r>
              <a:rPr lang="en-US" altLang="en-US" dirty="0">
                <a:ea typeface="MS PGothic" panose="020B0600070205080204" pitchFamily="34" charset="-128"/>
              </a:rPr>
              <a:t>Using a different hashing function, build an in-memory hash index on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rPr>
              <a:t>.</a:t>
            </a:r>
          </a:p>
          <a:p>
            <a:pPr marL="900113" lvl="2" indent="-257175">
              <a:lnSpc>
                <a:spcPct val="90000"/>
              </a:lnSpc>
              <a:buFont typeface="Monotype Sorts" pitchFamily="-65" charset="2"/>
              <a:buAutoNum type="arabicPeriod"/>
            </a:pPr>
            <a:r>
              <a:rPr lang="en-US" altLang="en-US" dirty="0">
                <a:ea typeface="MS PGothic" panose="020B0600070205080204" pitchFamily="34" charset="-128"/>
              </a:rPr>
              <a:t>Process </a:t>
            </a:r>
            <a:r>
              <a:rPr lang="en-US" altLang="en-US" dirty="0" err="1">
                <a:ea typeface="MS PGothic" panose="020B0600070205080204" pitchFamily="34" charset="-128"/>
              </a:rPr>
              <a:t>s</a:t>
            </a:r>
            <a:r>
              <a:rPr lang="en-US" altLang="en-US" baseline="-25000" dirty="0" err="1">
                <a:ea typeface="MS PGothic" panose="020B0600070205080204" pitchFamily="34" charset="-128"/>
              </a:rPr>
              <a:t>i</a:t>
            </a:r>
            <a:r>
              <a:rPr lang="en-US" altLang="en-US" dirty="0">
                <a:ea typeface="MS PGothic" panose="020B0600070205080204" pitchFamily="34" charset="-128"/>
              </a:rPr>
              <a:t> as follows</a:t>
            </a:r>
          </a:p>
          <a:p>
            <a:pPr lvl="3">
              <a:lnSpc>
                <a:spcPct val="90000"/>
              </a:lnSpc>
            </a:pPr>
            <a:r>
              <a:rPr lang="en-US" altLang="en-US" i="1" dirty="0">
                <a:ea typeface="MS PGothic" panose="020B0600070205080204" pitchFamily="34" charset="-128"/>
              </a:rPr>
              <a:t>r </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a:t>
            </a:r>
          </a:p>
          <a:p>
            <a:pPr marL="1414463" lvl="4" indent="-257175">
              <a:lnSpc>
                <a:spcPct val="90000"/>
              </a:lnSpc>
              <a:buFont typeface="Monotype Sorts" pitchFamily="-65" charset="2"/>
              <a:buAutoNum type="arabicPeriod"/>
            </a:pPr>
            <a:r>
              <a:rPr lang="en-US" altLang="en-US" dirty="0">
                <a:ea typeface="MS PGothic" panose="020B0600070205080204" pitchFamily="34" charset="-128"/>
                <a:sym typeface="Symbol" panose="05050102010706020507" pitchFamily="18" charset="2"/>
              </a:rPr>
              <a:t>Add tuples in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to the hash index if they are not already in it.  </a:t>
            </a:r>
          </a:p>
          <a:p>
            <a:pPr marL="1414463" lvl="4" indent="-257175">
              <a:lnSpc>
                <a:spcPct val="90000"/>
              </a:lnSpc>
              <a:buFont typeface="Monotype Sorts" pitchFamily="-65" charset="2"/>
              <a:buAutoNum type="arabicPeriod"/>
            </a:pPr>
            <a:r>
              <a:rPr lang="en-US" altLang="en-US" dirty="0">
                <a:ea typeface="MS PGothic" panose="020B0600070205080204" pitchFamily="34" charset="-128"/>
                <a:sym typeface="Symbol" panose="05050102010706020507" pitchFamily="18" charset="2"/>
              </a:rPr>
              <a:t>At end of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add the tuples in the hash index to the result.</a:t>
            </a:r>
          </a:p>
        </p:txBody>
      </p:sp>
    </p:spTree>
    <p:extLst>
      <p:ext uri="{BB962C8B-B14F-4D97-AF65-F5344CB8AC3E}">
        <p14:creationId xmlns:p14="http://schemas.microsoft.com/office/powerpoint/2010/main" val="20494841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a:extLst>
              <a:ext uri="{FF2B5EF4-FFF2-40B4-BE49-F238E27FC236}">
                <a16:creationId xmlns:a16="http://schemas.microsoft.com/office/drawing/2014/main" id="{96624044-35CC-40EB-823F-BAC444890C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Set Operations</a:t>
            </a:r>
          </a:p>
        </p:txBody>
      </p:sp>
      <p:sp>
        <p:nvSpPr>
          <p:cNvPr id="95235" name="Rectangle 3">
            <a:extLst>
              <a:ext uri="{FF2B5EF4-FFF2-40B4-BE49-F238E27FC236}">
                <a16:creationId xmlns:a16="http://schemas.microsoft.com/office/drawing/2014/main" id="{A6EF4BE5-C57A-4CB8-A83E-7C7C1A09D4EE}"/>
              </a:ext>
            </a:extLst>
          </p:cNvPr>
          <p:cNvSpPr>
            <a:spLocks noGrp="1" noChangeArrowheads="1"/>
          </p:cNvSpPr>
          <p:nvPr>
            <p:ph idx="1"/>
          </p:nvPr>
        </p:nvSpPr>
        <p:spPr>
          <a:xfrm>
            <a:off x="1782193" y="905523"/>
            <a:ext cx="5638926" cy="3153646"/>
          </a:xfrm>
        </p:spPr>
        <p:txBody>
          <a:bodyPr/>
          <a:lstStyle/>
          <a:p>
            <a:r>
              <a:rPr lang="en-US" altLang="en-US" dirty="0">
                <a:ea typeface="MS PGothic" panose="020B0600070205080204" pitchFamily="34" charset="-128"/>
              </a:rPr>
              <a:t>E.g., Set operations using hashing:</a:t>
            </a:r>
          </a:p>
          <a:p>
            <a:pPr marL="342900" lvl="1" indent="0">
              <a:buNone/>
            </a:pPr>
            <a:r>
              <a:rPr lang="en-US" altLang="en-US" dirty="0">
                <a:solidFill>
                  <a:srgbClr val="FF9900"/>
                </a:solidFill>
                <a:ea typeface="MS PGothic" panose="020B0600070205080204" pitchFamily="34" charset="-128"/>
              </a:rPr>
              <a:t>1.   </a:t>
            </a:r>
            <a:r>
              <a:rPr lang="en-US" altLang="en-US" dirty="0">
                <a:ea typeface="MS PGothic" panose="020B0600070205080204" pitchFamily="34" charset="-128"/>
              </a:rPr>
              <a:t>as before partition </a:t>
            </a:r>
            <a:r>
              <a:rPr lang="en-US" altLang="en-US" i="1" dirty="0">
                <a:ea typeface="MS PGothic" panose="020B0600070205080204" pitchFamily="34" charset="-128"/>
              </a:rPr>
              <a:t>r</a:t>
            </a:r>
            <a:r>
              <a:rPr lang="en-US" altLang="en-US" dirty="0">
                <a:ea typeface="MS PGothic" panose="020B0600070205080204" pitchFamily="34" charset="-128"/>
              </a:rPr>
              <a:t> and </a:t>
            </a:r>
            <a:r>
              <a:rPr lang="en-US" altLang="en-US" i="1" dirty="0">
                <a:ea typeface="MS PGothic" panose="020B0600070205080204" pitchFamily="34" charset="-128"/>
              </a:rPr>
              <a:t>s, </a:t>
            </a:r>
          </a:p>
          <a:p>
            <a:pPr marL="342900" lvl="1" indent="0">
              <a:buNone/>
            </a:pPr>
            <a:r>
              <a:rPr lang="en-US" altLang="en-US" dirty="0">
                <a:solidFill>
                  <a:srgbClr val="FF9900"/>
                </a:solidFill>
                <a:ea typeface="MS PGothic" panose="020B0600070205080204" pitchFamily="34" charset="-128"/>
              </a:rPr>
              <a:t>2.</a:t>
            </a:r>
            <a:r>
              <a:rPr lang="en-US" altLang="en-US" dirty="0">
                <a:ea typeface="MS PGothic" panose="020B0600070205080204" pitchFamily="34" charset="-128"/>
              </a:rPr>
              <a:t>   as before, process each partition </a:t>
            </a:r>
            <a:r>
              <a:rPr lang="en-US" altLang="en-US" i="1" dirty="0" err="1">
                <a:ea typeface="MS PGothic" panose="020B0600070205080204" pitchFamily="34" charset="-128"/>
              </a:rPr>
              <a:t>i</a:t>
            </a:r>
            <a:r>
              <a:rPr lang="en-US" altLang="en-US" dirty="0">
                <a:ea typeface="MS PGothic" panose="020B0600070205080204" pitchFamily="34" charset="-128"/>
              </a:rPr>
              <a:t> as follows</a:t>
            </a:r>
            <a:endParaRPr lang="en-US" altLang="en-US" i="1" dirty="0">
              <a:ea typeface="MS PGothic" panose="020B0600070205080204" pitchFamily="34" charset="-128"/>
            </a:endParaRPr>
          </a:p>
          <a:p>
            <a:pPr marL="900113" lvl="2" indent="-257175">
              <a:buFont typeface="Monotype Sorts" pitchFamily="-65" charset="2"/>
              <a:buAutoNum type="arabicPeriod"/>
            </a:pPr>
            <a:r>
              <a:rPr lang="en-US" altLang="en-US" dirty="0">
                <a:ea typeface="MS PGothic" panose="020B0600070205080204" pitchFamily="34" charset="-128"/>
              </a:rPr>
              <a:t>build a hash index on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endParaRPr lang="en-US" altLang="en-US" dirty="0">
              <a:ea typeface="MS PGothic" panose="020B0600070205080204" pitchFamily="34" charset="-128"/>
            </a:endParaRPr>
          </a:p>
          <a:p>
            <a:pPr marL="900113" lvl="2" indent="-257175">
              <a:buFont typeface="Monotype Sorts" pitchFamily="-65" charset="2"/>
              <a:buAutoNum type="arabicPeriod"/>
            </a:pPr>
            <a:r>
              <a:rPr lang="en-US" altLang="en-US" dirty="0">
                <a:ea typeface="MS PGothic" panose="020B0600070205080204" pitchFamily="34" charset="-128"/>
              </a:rPr>
              <a:t>Process </a:t>
            </a:r>
            <a:r>
              <a:rPr lang="en-US" altLang="en-US" dirty="0" err="1">
                <a:ea typeface="MS PGothic" panose="020B0600070205080204" pitchFamily="34" charset="-128"/>
              </a:rPr>
              <a:t>s</a:t>
            </a:r>
            <a:r>
              <a:rPr lang="en-US" altLang="en-US" baseline="-25000" dirty="0" err="1">
                <a:ea typeface="MS PGothic" panose="020B0600070205080204" pitchFamily="34" charset="-128"/>
              </a:rPr>
              <a:t>i</a:t>
            </a:r>
            <a:r>
              <a:rPr lang="en-US" altLang="en-US" dirty="0">
                <a:ea typeface="MS PGothic" panose="020B0600070205080204" pitchFamily="34" charset="-128"/>
              </a:rPr>
              <a:t> as follows</a:t>
            </a:r>
          </a:p>
          <a:p>
            <a:pPr lvl="3"/>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a:t>
            </a:r>
          </a:p>
          <a:p>
            <a:pPr marL="1414463" lvl="4" indent="-257175">
              <a:buFont typeface="Monotype Sorts" pitchFamily="-65" charset="2"/>
              <a:buAutoNum type="arabicPeriod"/>
            </a:pPr>
            <a:r>
              <a:rPr lang="en-US" altLang="en-US" dirty="0">
                <a:ea typeface="MS PGothic" panose="020B0600070205080204" pitchFamily="34" charset="-128"/>
                <a:sym typeface="Symbol" panose="05050102010706020507" pitchFamily="18" charset="2"/>
              </a:rPr>
              <a:t>output tuples in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to the result if they are already there in the hash index</a:t>
            </a:r>
          </a:p>
          <a:p>
            <a:pPr lvl="3"/>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a:t>
            </a:r>
          </a:p>
          <a:p>
            <a:pPr marL="1414463" lvl="4" indent="-257175">
              <a:buFont typeface="Monotype Sorts" pitchFamily="-65" charset="2"/>
              <a:buAutoNum type="arabicPeriod"/>
            </a:pPr>
            <a:r>
              <a:rPr lang="en-US" altLang="en-US" dirty="0">
                <a:ea typeface="MS PGothic" panose="020B0600070205080204" pitchFamily="34" charset="-128"/>
                <a:sym typeface="Symbol" panose="05050102010706020507" pitchFamily="18" charset="2"/>
              </a:rPr>
              <a:t>for each tuple in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if it is there in the hash index, delete it from the index. </a:t>
            </a:r>
          </a:p>
          <a:p>
            <a:pPr marL="1414463" lvl="4" indent="-257175">
              <a:buFont typeface="Monotype Sorts" pitchFamily="-65" charset="2"/>
              <a:buAutoNum type="arabicPeriod"/>
            </a:pPr>
            <a:r>
              <a:rPr lang="en-US" altLang="en-US" dirty="0">
                <a:ea typeface="MS PGothic" panose="020B0600070205080204" pitchFamily="34" charset="-128"/>
                <a:sym typeface="Symbol" panose="05050102010706020507" pitchFamily="18" charset="2"/>
              </a:rPr>
              <a:t> At end of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add remaining tuples in the hash index to the result. </a:t>
            </a:r>
          </a:p>
        </p:txBody>
      </p:sp>
    </p:spTree>
    <p:extLst>
      <p:ext uri="{BB962C8B-B14F-4D97-AF65-F5344CB8AC3E}">
        <p14:creationId xmlns:p14="http://schemas.microsoft.com/office/powerpoint/2010/main" val="39185367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710A1-4CA4-4055-838A-69DE09ED1EBF}"/>
              </a:ext>
            </a:extLst>
          </p:cNvPr>
          <p:cNvSpPr>
            <a:spLocks noGrp="1"/>
          </p:cNvSpPr>
          <p:nvPr>
            <p:ph type="title"/>
          </p:nvPr>
        </p:nvSpPr>
        <p:spPr/>
        <p:txBody>
          <a:bodyPr/>
          <a:lstStyle/>
          <a:p>
            <a:r>
              <a:rPr lang="en-IN" dirty="0"/>
              <a:t>Answering Keyword Queries</a:t>
            </a:r>
          </a:p>
        </p:txBody>
      </p:sp>
      <p:sp>
        <p:nvSpPr>
          <p:cNvPr id="3" name="Content Placeholder 2">
            <a:extLst>
              <a:ext uri="{FF2B5EF4-FFF2-40B4-BE49-F238E27FC236}">
                <a16:creationId xmlns:a16="http://schemas.microsoft.com/office/drawing/2014/main" id="{16F7DBF9-4BCB-465F-8DFB-F4E603AAF900}"/>
              </a:ext>
            </a:extLst>
          </p:cNvPr>
          <p:cNvSpPr>
            <a:spLocks noGrp="1"/>
          </p:cNvSpPr>
          <p:nvPr>
            <p:ph idx="1"/>
          </p:nvPr>
        </p:nvSpPr>
        <p:spPr>
          <a:xfrm>
            <a:off x="1775534" y="878889"/>
            <a:ext cx="5519691" cy="3010320"/>
          </a:xfrm>
        </p:spPr>
        <p:txBody>
          <a:bodyPr/>
          <a:lstStyle/>
          <a:p>
            <a:r>
              <a:rPr lang="en-IN" dirty="0"/>
              <a:t>Indices mapping keywords to documents</a:t>
            </a:r>
          </a:p>
          <a:p>
            <a:pPr lvl="1"/>
            <a:r>
              <a:rPr lang="en-IN" dirty="0"/>
              <a:t>For each keyword, store sorted list of document IDs that contain the keyword</a:t>
            </a:r>
          </a:p>
          <a:p>
            <a:pPr lvl="2"/>
            <a:r>
              <a:rPr lang="en-IN" dirty="0"/>
              <a:t>Commonly referred to as a </a:t>
            </a:r>
            <a:r>
              <a:rPr lang="en-IN" b="1" dirty="0">
                <a:solidFill>
                  <a:srgbClr val="002060"/>
                </a:solidFill>
              </a:rPr>
              <a:t>inverted index</a:t>
            </a:r>
          </a:p>
          <a:p>
            <a:pPr lvl="2"/>
            <a:r>
              <a:rPr lang="en-IN" dirty="0"/>
              <a:t>E.g.,: database:  d1, d4, d11, d45, d77, d123</a:t>
            </a:r>
            <a:br>
              <a:rPr lang="en-IN" dirty="0"/>
            </a:br>
            <a:r>
              <a:rPr lang="en-IN" dirty="0"/>
              <a:t>         distributed:  d4, d8, d11, d56, d77, d121, d333</a:t>
            </a:r>
          </a:p>
          <a:p>
            <a:pPr lvl="1"/>
            <a:r>
              <a:rPr lang="en-IN" dirty="0"/>
              <a:t>To answer a query with several keywords, compute intersection of lists corresponding to those keywords</a:t>
            </a:r>
          </a:p>
          <a:p>
            <a:r>
              <a:rPr lang="en-IN" dirty="0"/>
              <a:t>To support ranking, inverted lists store extra information</a:t>
            </a:r>
          </a:p>
          <a:p>
            <a:pPr lvl="1"/>
            <a:r>
              <a:rPr lang="en-IN" dirty="0"/>
              <a:t>“</a:t>
            </a:r>
            <a:r>
              <a:rPr lang="en-IN" b="1" dirty="0">
                <a:solidFill>
                  <a:srgbClr val="002060"/>
                </a:solidFill>
              </a:rPr>
              <a:t>Term frequency</a:t>
            </a:r>
            <a:r>
              <a:rPr lang="en-IN" dirty="0"/>
              <a:t>” of the keyword in the document</a:t>
            </a:r>
          </a:p>
          <a:p>
            <a:pPr lvl="1"/>
            <a:r>
              <a:rPr lang="en-IN" dirty="0"/>
              <a:t>“</a:t>
            </a:r>
            <a:r>
              <a:rPr lang="en-IN" b="1" dirty="0">
                <a:solidFill>
                  <a:srgbClr val="002060"/>
                </a:solidFill>
              </a:rPr>
              <a:t>Inverse document frequency</a:t>
            </a:r>
            <a:r>
              <a:rPr lang="en-IN" dirty="0"/>
              <a:t>” of the keyword</a:t>
            </a:r>
          </a:p>
          <a:p>
            <a:pPr lvl="1"/>
            <a:r>
              <a:rPr lang="en-IN" b="1" dirty="0">
                <a:solidFill>
                  <a:srgbClr val="002060"/>
                </a:solidFill>
              </a:rPr>
              <a:t>Page rank </a:t>
            </a:r>
            <a:r>
              <a:rPr lang="en-IN" dirty="0"/>
              <a:t>of the document/web page</a:t>
            </a:r>
          </a:p>
        </p:txBody>
      </p:sp>
    </p:spTree>
    <p:extLst>
      <p:ext uri="{BB962C8B-B14F-4D97-AF65-F5344CB8AC3E}">
        <p14:creationId xmlns:p14="http://schemas.microsoft.com/office/powerpoint/2010/main" val="33727881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485A5D21-9288-4E36-ACF8-F7E865416ABA}"/>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Outer Join</a:t>
            </a:r>
          </a:p>
        </p:txBody>
      </p:sp>
      <p:sp>
        <p:nvSpPr>
          <p:cNvPr id="97283" name="Rectangle 3">
            <a:extLst>
              <a:ext uri="{FF2B5EF4-FFF2-40B4-BE49-F238E27FC236}">
                <a16:creationId xmlns:a16="http://schemas.microsoft.com/office/drawing/2014/main" id="{50B536A7-0B11-4D7E-AFE8-3B0B97F0AF17}"/>
              </a:ext>
            </a:extLst>
          </p:cNvPr>
          <p:cNvSpPr>
            <a:spLocks noGrp="1" noChangeArrowheads="1"/>
          </p:cNvSpPr>
          <p:nvPr>
            <p:ph idx="1"/>
          </p:nvPr>
        </p:nvSpPr>
        <p:spPr>
          <a:xfrm>
            <a:off x="1782192" y="899065"/>
            <a:ext cx="5433748" cy="2448722"/>
          </a:xfrm>
        </p:spPr>
        <p:txBody>
          <a:bodyPr/>
          <a:lstStyle/>
          <a:p>
            <a:r>
              <a:rPr lang="en-US" altLang="en-US" b="1" dirty="0">
                <a:solidFill>
                  <a:srgbClr val="002060"/>
                </a:solidFill>
                <a:ea typeface="MS PGothic" panose="020B0600070205080204" pitchFamily="34" charset="-128"/>
              </a:rPr>
              <a:t>Outer join </a:t>
            </a:r>
            <a:r>
              <a:rPr lang="en-US" altLang="en-US" dirty="0">
                <a:ea typeface="MS PGothic" panose="020B0600070205080204" pitchFamily="34" charset="-128"/>
              </a:rPr>
              <a:t>can be computed either as </a:t>
            </a:r>
          </a:p>
          <a:p>
            <a:pPr lvl="1"/>
            <a:r>
              <a:rPr lang="en-US" altLang="en-US" dirty="0">
                <a:ea typeface="MS PGothic" panose="020B0600070205080204" pitchFamily="34" charset="-128"/>
              </a:rPr>
              <a:t>A join followed by addition of null-padded non-participating tuples.</a:t>
            </a:r>
          </a:p>
          <a:p>
            <a:pPr lvl="1"/>
            <a:r>
              <a:rPr lang="en-US" altLang="en-US" dirty="0">
                <a:ea typeface="MS PGothic" panose="020B0600070205080204" pitchFamily="34" charset="-128"/>
              </a:rPr>
              <a:t>by modifying the join algorithms.</a:t>
            </a:r>
          </a:p>
          <a:p>
            <a:r>
              <a:rPr lang="en-US" altLang="en-US" dirty="0">
                <a:ea typeface="MS PGothic" panose="020B0600070205080204" pitchFamily="34" charset="-128"/>
              </a:rPr>
              <a:t>Modifying merge join to compute </a:t>
            </a:r>
            <a:r>
              <a:rPr lang="en-US" altLang="en-US" i="1" dirty="0">
                <a:ea typeface="MS PGothic" panose="020B0600070205080204" pitchFamily="34" charset="-128"/>
              </a:rPr>
              <a:t>r </a:t>
            </a:r>
            <a:r>
              <a:rPr lang="en-IN" altLang="en-US"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s</a:t>
            </a:r>
            <a:endParaRPr lang="en-US" altLang="en-US" dirty="0">
              <a:ea typeface="MS PGothic" panose="020B0600070205080204" pitchFamily="34" charset="-128"/>
            </a:endParaRPr>
          </a:p>
          <a:p>
            <a:pPr lvl="1"/>
            <a:r>
              <a:rPr lang="en-US" altLang="en-US" dirty="0">
                <a:ea typeface="MS PGothic" panose="020B0600070205080204" pitchFamily="34" charset="-128"/>
              </a:rPr>
              <a:t>In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non participating tuples are those in </a:t>
            </a:r>
            <a:r>
              <a:rPr lang="en-US" altLang="en-US" i="1" dirty="0">
                <a:ea typeface="MS PGothic" panose="020B0600070205080204" pitchFamily="34" charset="-128"/>
                <a:sym typeface="Symbol" panose="05050102010706020507" pitchFamily="18" charset="2"/>
              </a:rPr>
              <a:t>r </a:t>
            </a:r>
            <a:r>
              <a:rPr lang="en-US" altLang="en-US" dirty="0">
                <a:ea typeface="MS PGothic" panose="020B0600070205080204" pitchFamily="34" charset="-128"/>
                <a:sym typeface="Symbol" panose="05050102010706020507" pitchFamily="18" charset="2"/>
              </a:rPr>
              <a:t>– </a:t>
            </a:r>
            <a:r>
              <a:rPr lang="en-US" altLang="en-US" i="1" baseline="-25000" dirty="0">
                <a:ea typeface="MS PGothic" panose="020B0600070205080204" pitchFamily="34" charset="-128"/>
                <a:sym typeface="Greek Symbols" pitchFamily="18" charset="2"/>
              </a:rPr>
              <a:t>R</a:t>
            </a:r>
            <a:r>
              <a:rPr lang="en-US" altLang="en-US" dirty="0">
                <a:ea typeface="MS PGothic" panose="020B0600070205080204" pitchFamily="34" charset="-128"/>
                <a:sym typeface="Greek Symbols" pitchFamily="18" charset="2"/>
              </a:rPr>
              <a:t>(</a:t>
            </a:r>
            <a:r>
              <a:rPr lang="en-US" altLang="en-US" i="1" dirty="0">
                <a:ea typeface="MS PGothic" panose="020B0600070205080204" pitchFamily="34" charset="-128"/>
                <a:sym typeface="Greek Symbols" pitchFamily="18" charset="2"/>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i="1" dirty="0">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a:t>
            </a:r>
          </a:p>
          <a:p>
            <a:pPr lvl="1"/>
            <a:r>
              <a:rPr lang="en-US" altLang="en-US" dirty="0">
                <a:ea typeface="MS PGothic" panose="020B0600070205080204" pitchFamily="34" charset="-128"/>
                <a:sym typeface="Greek Symbols" pitchFamily="18" charset="2"/>
              </a:rPr>
              <a:t>Modify merge-join to compute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s:  </a:t>
            </a:r>
          </a:p>
          <a:p>
            <a:pPr lvl="2"/>
            <a:r>
              <a:rPr lang="en-US" altLang="en-US" dirty="0">
                <a:ea typeface="MS PGothic" panose="020B0600070205080204" pitchFamily="34" charset="-128"/>
                <a:sym typeface="Symbol" panose="05050102010706020507" pitchFamily="18" charset="2"/>
              </a:rPr>
              <a:t>During merging, for every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from </a:t>
            </a:r>
            <a:r>
              <a:rPr lang="en-US" altLang="en-US" i="1" dirty="0">
                <a:ea typeface="MS PGothic" panose="020B0600070205080204" pitchFamily="34" charset="-128"/>
                <a:sym typeface="Symbol" panose="05050102010706020507" pitchFamily="18" charset="2"/>
              </a:rPr>
              <a:t>r </a:t>
            </a:r>
            <a:r>
              <a:rPr lang="en-US" altLang="en-US" dirty="0">
                <a:ea typeface="MS PGothic" panose="020B0600070205080204" pitchFamily="34" charset="-128"/>
                <a:sym typeface="Symbol" panose="05050102010706020507" pitchFamily="18" charset="2"/>
              </a:rPr>
              <a:t>that do not match any tuple in </a:t>
            </a:r>
            <a:r>
              <a:rPr lang="en-US" altLang="en-US" i="1" dirty="0">
                <a:ea typeface="MS PGothic" panose="020B0600070205080204" pitchFamily="34" charset="-128"/>
                <a:sym typeface="Symbol" panose="05050102010706020507" pitchFamily="18" charset="2"/>
              </a:rPr>
              <a:t>s, </a:t>
            </a:r>
            <a:r>
              <a:rPr lang="en-US" altLang="en-US" dirty="0">
                <a:ea typeface="MS PGothic" panose="020B0600070205080204" pitchFamily="34" charset="-128"/>
                <a:sym typeface="Symbol" panose="05050102010706020507" pitchFamily="18" charset="2"/>
              </a:rPr>
              <a:t>output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padded with nulls.</a:t>
            </a:r>
          </a:p>
          <a:p>
            <a:pPr lvl="1"/>
            <a:r>
              <a:rPr lang="en-US" altLang="en-US" dirty="0">
                <a:ea typeface="MS PGothic" panose="020B0600070205080204" pitchFamily="34" charset="-128"/>
                <a:sym typeface="Symbol" panose="05050102010706020507" pitchFamily="18" charset="2"/>
              </a:rPr>
              <a:t>Right outer-join and full outer-join can be computed similarly.</a:t>
            </a:r>
          </a:p>
          <a:p>
            <a:endParaRPr lang="en-US" altLang="en-US" dirty="0">
              <a:ea typeface="MS PGothic" panose="020B0600070205080204" pitchFamily="34" charset="-128"/>
            </a:endParaRPr>
          </a:p>
        </p:txBody>
      </p:sp>
      <p:graphicFrame>
        <p:nvGraphicFramePr>
          <p:cNvPr id="97284" name="Object 4">
            <a:extLst>
              <a:ext uri="{FF2B5EF4-FFF2-40B4-BE49-F238E27FC236}">
                <a16:creationId xmlns:a16="http://schemas.microsoft.com/office/drawing/2014/main" id="{7D8769D6-EEA1-4DD7-8A0F-3FF60C99D2A6}"/>
              </a:ext>
            </a:extLst>
          </p:cNvPr>
          <p:cNvGraphicFramePr>
            <a:graphicFrameLocks noChangeAspect="1"/>
          </p:cNvGraphicFramePr>
          <p:nvPr/>
        </p:nvGraphicFramePr>
        <p:xfrm>
          <a:off x="4502944" y="2426494"/>
          <a:ext cx="113110" cy="217885"/>
        </p:xfrm>
        <a:graphic>
          <a:graphicData uri="http://schemas.openxmlformats.org/presentationml/2006/ole">
            <mc:AlternateContent xmlns:mc="http://schemas.openxmlformats.org/markup-compatibility/2006">
              <mc:Choice xmlns:v="urn:schemas-microsoft-com:vml" Requires="v">
                <p:oleObj spid="_x0000_s8199" name="Equation" r:id="rId3" imgW="152334" imgH="291973" progId="">
                  <p:embed/>
                </p:oleObj>
              </mc:Choice>
              <mc:Fallback>
                <p:oleObj name="Equation" r:id="rId3" imgW="152334" imgH="291973" progId="">
                  <p:embed/>
                  <p:pic>
                    <p:nvPicPr>
                      <p:cNvPr id="97284" name="Object 4">
                        <a:extLst>
                          <a:ext uri="{FF2B5EF4-FFF2-40B4-BE49-F238E27FC236}">
                            <a16:creationId xmlns:a16="http://schemas.microsoft.com/office/drawing/2014/main" id="{7D8769D6-EEA1-4DD7-8A0F-3FF60C99D2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2944" y="2426494"/>
                        <a:ext cx="113110" cy="21788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9558702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D30F5A5B-28A8-440F-A030-681D44B5817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Outer Join</a:t>
            </a:r>
          </a:p>
        </p:txBody>
      </p:sp>
      <p:sp>
        <p:nvSpPr>
          <p:cNvPr id="98307" name="Rectangle 3">
            <a:extLst>
              <a:ext uri="{FF2B5EF4-FFF2-40B4-BE49-F238E27FC236}">
                <a16:creationId xmlns:a16="http://schemas.microsoft.com/office/drawing/2014/main" id="{6590D52A-9E7D-4BC6-A3EF-E27F1F66D193}"/>
              </a:ext>
            </a:extLst>
          </p:cNvPr>
          <p:cNvSpPr>
            <a:spLocks noGrp="1" noChangeArrowheads="1"/>
          </p:cNvSpPr>
          <p:nvPr>
            <p:ph idx="1"/>
          </p:nvPr>
        </p:nvSpPr>
        <p:spPr>
          <a:xfrm>
            <a:off x="1775534" y="881017"/>
            <a:ext cx="5612906" cy="1492212"/>
          </a:xfrm>
        </p:spPr>
        <p:txBody>
          <a:bodyPr/>
          <a:lstStyle/>
          <a:p>
            <a:r>
              <a:rPr lang="en-US" altLang="en-US" dirty="0">
                <a:ea typeface="MS PGothic" panose="020B0600070205080204" pitchFamily="34" charset="-128"/>
                <a:sym typeface="Symbol" panose="05050102010706020507" pitchFamily="18" charset="2"/>
              </a:rPr>
              <a:t>Modifying hash join to compute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s</a:t>
            </a:r>
            <a:endParaRPr lang="en-US" altLang="en-US" dirty="0">
              <a:ea typeface="MS PGothic" panose="020B0600070205080204" pitchFamily="34" charset="-128"/>
              <a:sym typeface="Symbol" panose="05050102010706020507" pitchFamily="18" charset="2"/>
            </a:endParaRPr>
          </a:p>
          <a:p>
            <a:pPr lvl="1"/>
            <a:r>
              <a:rPr lang="en-US" altLang="en-US" dirty="0">
                <a:ea typeface="MS PGothic" panose="020B0600070205080204" pitchFamily="34" charset="-128"/>
                <a:sym typeface="Symbol" panose="05050102010706020507" pitchFamily="18" charset="2"/>
              </a:rPr>
              <a:t>If  </a:t>
            </a: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is probe relation, output non-matching </a:t>
            </a: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tuples padded with nulls</a:t>
            </a:r>
          </a:p>
          <a:p>
            <a:pPr lvl="1"/>
            <a:r>
              <a:rPr lang="en-US" altLang="en-US" dirty="0">
                <a:ea typeface="MS PGothic" panose="020B0600070205080204" pitchFamily="34" charset="-128"/>
                <a:sym typeface="Symbol" panose="05050102010706020507" pitchFamily="18" charset="2"/>
              </a:rPr>
              <a:t>If </a:t>
            </a: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is build relation, when probing keep track of which </a:t>
            </a:r>
            <a:br>
              <a:rPr lang="en-US" altLang="en-US" dirty="0">
                <a:ea typeface="MS PGothic" panose="020B0600070205080204" pitchFamily="34" charset="-128"/>
                <a:sym typeface="Symbol" panose="05050102010706020507" pitchFamily="18" charset="2"/>
              </a:rPr>
            </a:b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tuples matched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tuples.  At end of</a:t>
            </a:r>
            <a:r>
              <a:rPr lang="en-US" altLang="en-US" i="1"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output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non-matched </a:t>
            </a: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tuples padded with nulls </a:t>
            </a:r>
          </a:p>
          <a:p>
            <a:pPr lvl="1"/>
            <a:endParaRPr lang="en-US" altLang="en-US" dirty="0">
              <a:ea typeface="MS PGothic" panose="020B0600070205080204" pitchFamily="34" charset="-128"/>
              <a:sym typeface="Symbol" panose="05050102010706020507" pitchFamily="18" charset="2"/>
            </a:endParaRPr>
          </a:p>
          <a:p>
            <a:pPr lvl="1"/>
            <a:endParaRPr lang="en-US" altLang="en-US" i="1" dirty="0">
              <a:ea typeface="MS PGothic" panose="020B0600070205080204" pitchFamily="34" charset="-128"/>
              <a:sym typeface="Symbol" panose="05050102010706020507" pitchFamily="18" charset="2"/>
            </a:endParaRPr>
          </a:p>
        </p:txBody>
      </p:sp>
      <p:graphicFrame>
        <p:nvGraphicFramePr>
          <p:cNvPr id="98308" name="Object 4">
            <a:extLst>
              <a:ext uri="{FF2B5EF4-FFF2-40B4-BE49-F238E27FC236}">
                <a16:creationId xmlns:a16="http://schemas.microsoft.com/office/drawing/2014/main" id="{2C329AFD-BD7B-4896-95F9-6BEA682B2F98}"/>
              </a:ext>
            </a:extLst>
          </p:cNvPr>
          <p:cNvGraphicFramePr>
            <a:graphicFrameLocks noChangeAspect="1"/>
          </p:cNvGraphicFramePr>
          <p:nvPr/>
        </p:nvGraphicFramePr>
        <p:xfrm>
          <a:off x="4514850" y="2462213"/>
          <a:ext cx="113110" cy="217885"/>
        </p:xfrm>
        <a:graphic>
          <a:graphicData uri="http://schemas.openxmlformats.org/presentationml/2006/ole">
            <mc:AlternateContent xmlns:mc="http://schemas.openxmlformats.org/markup-compatibility/2006">
              <mc:Choice xmlns:v="urn:schemas-microsoft-com:vml" Requires="v">
                <p:oleObj spid="_x0000_s9223" name="Equation" r:id="rId4" imgW="152334" imgH="291973" progId="">
                  <p:embed/>
                </p:oleObj>
              </mc:Choice>
              <mc:Fallback>
                <p:oleObj name="Equation" r:id="rId4" imgW="152334" imgH="291973" progId="">
                  <p:embed/>
                  <p:pic>
                    <p:nvPicPr>
                      <p:cNvPr id="98308" name="Object 4">
                        <a:extLst>
                          <a:ext uri="{FF2B5EF4-FFF2-40B4-BE49-F238E27FC236}">
                            <a16:creationId xmlns:a16="http://schemas.microsoft.com/office/drawing/2014/main" id="{2C329AFD-BD7B-4896-95F9-6BEA682B2F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2462213"/>
                        <a:ext cx="113110" cy="21788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41047426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a:extLst>
              <a:ext uri="{FF2B5EF4-FFF2-40B4-BE49-F238E27FC236}">
                <a16:creationId xmlns:a16="http://schemas.microsoft.com/office/drawing/2014/main" id="{DAD3CFC1-2C2A-42D2-A575-828A9E8A7D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Evaluation of Expressions</a:t>
            </a:r>
          </a:p>
        </p:txBody>
      </p:sp>
      <p:sp>
        <p:nvSpPr>
          <p:cNvPr id="100355" name="Rectangle 3">
            <a:extLst>
              <a:ext uri="{FF2B5EF4-FFF2-40B4-BE49-F238E27FC236}">
                <a16:creationId xmlns:a16="http://schemas.microsoft.com/office/drawing/2014/main" id="{A77B05E4-D4F7-4717-B352-991F9A2BAFA7}"/>
              </a:ext>
            </a:extLst>
          </p:cNvPr>
          <p:cNvSpPr>
            <a:spLocks noGrp="1" noChangeArrowheads="1"/>
          </p:cNvSpPr>
          <p:nvPr>
            <p:ph idx="1"/>
          </p:nvPr>
        </p:nvSpPr>
        <p:spPr>
          <a:xfrm>
            <a:off x="1775534" y="878038"/>
            <a:ext cx="5454160" cy="1970465"/>
          </a:xfrm>
        </p:spPr>
        <p:txBody>
          <a:bodyPr/>
          <a:lstStyle/>
          <a:p>
            <a:r>
              <a:rPr lang="en-US" altLang="en-US" dirty="0">
                <a:ea typeface="MS PGothic" panose="020B0600070205080204" pitchFamily="34" charset="-128"/>
              </a:rPr>
              <a:t>So far: we have seen algorithms for individual operations</a:t>
            </a:r>
          </a:p>
          <a:p>
            <a:r>
              <a:rPr lang="en-US" altLang="en-US" dirty="0">
                <a:ea typeface="MS PGothic" panose="020B0600070205080204" pitchFamily="34" charset="-128"/>
              </a:rPr>
              <a:t>Alternatives for evaluating an entire expression tree</a:t>
            </a:r>
          </a:p>
          <a:p>
            <a:pPr lvl="1"/>
            <a:r>
              <a:rPr lang="en-US" altLang="en-US" b="1" dirty="0">
                <a:solidFill>
                  <a:srgbClr val="002060"/>
                </a:solidFill>
                <a:ea typeface="MS PGothic" panose="020B0600070205080204" pitchFamily="34" charset="-128"/>
              </a:rPr>
              <a:t>Materialization</a:t>
            </a:r>
            <a:r>
              <a:rPr lang="en-US" altLang="en-US" dirty="0">
                <a:ea typeface="MS PGothic" panose="020B0600070205080204" pitchFamily="34" charset="-128"/>
              </a:rPr>
              <a:t>:  generate results of an expression whose inputs are relations or are already computed, </a:t>
            </a:r>
            <a:r>
              <a:rPr lang="en-US" altLang="en-US" b="1" dirty="0">
                <a:solidFill>
                  <a:srgbClr val="002060"/>
                </a:solidFill>
                <a:ea typeface="MS PGothic" panose="020B0600070205080204" pitchFamily="34" charset="-128"/>
              </a:rPr>
              <a:t>materialize</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(store) it on disk.  Repeat.</a:t>
            </a:r>
          </a:p>
          <a:p>
            <a:pPr lvl="1"/>
            <a:r>
              <a:rPr lang="en-US" altLang="en-US" b="1" dirty="0">
                <a:solidFill>
                  <a:srgbClr val="002060"/>
                </a:solidFill>
                <a:ea typeface="MS PGothic" panose="020B0600070205080204" pitchFamily="34" charset="-128"/>
              </a:rPr>
              <a:t>Pipelining</a:t>
            </a:r>
            <a:r>
              <a:rPr lang="en-US" altLang="en-US" dirty="0">
                <a:ea typeface="MS PGothic" panose="020B0600070205080204" pitchFamily="34" charset="-128"/>
              </a:rPr>
              <a:t>:  pass on tuples to parent operations even as an operation is being executed</a:t>
            </a:r>
          </a:p>
          <a:p>
            <a:r>
              <a:rPr lang="en-US" altLang="en-US" dirty="0">
                <a:ea typeface="MS PGothic" panose="020B0600070205080204" pitchFamily="34" charset="-128"/>
              </a:rPr>
              <a:t>We study above alternatives in more detail</a:t>
            </a:r>
          </a:p>
        </p:txBody>
      </p:sp>
    </p:spTree>
    <p:extLst>
      <p:ext uri="{BB962C8B-B14F-4D97-AF65-F5344CB8AC3E}">
        <p14:creationId xmlns:p14="http://schemas.microsoft.com/office/powerpoint/2010/main" val="293389023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a:extLst>
              <a:ext uri="{FF2B5EF4-FFF2-40B4-BE49-F238E27FC236}">
                <a16:creationId xmlns:a16="http://schemas.microsoft.com/office/drawing/2014/main" id="{B75B16A1-B58F-4CB3-AA24-54C6642B9A6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Materialization</a:t>
            </a:r>
          </a:p>
        </p:txBody>
      </p:sp>
      <p:sp>
        <p:nvSpPr>
          <p:cNvPr id="102403" name="Rectangle 3">
            <a:extLst>
              <a:ext uri="{FF2B5EF4-FFF2-40B4-BE49-F238E27FC236}">
                <a16:creationId xmlns:a16="http://schemas.microsoft.com/office/drawing/2014/main" id="{AB83BF51-4205-4CC7-9E7F-33401B9B87AD}"/>
              </a:ext>
            </a:extLst>
          </p:cNvPr>
          <p:cNvSpPr>
            <a:spLocks noGrp="1" noChangeArrowheads="1"/>
          </p:cNvSpPr>
          <p:nvPr>
            <p:ph idx="1"/>
          </p:nvPr>
        </p:nvSpPr>
        <p:spPr>
          <a:xfrm>
            <a:off x="1775534" y="866825"/>
            <a:ext cx="5466436" cy="1573426"/>
          </a:xfrm>
        </p:spPr>
        <p:txBody>
          <a:bodyPr/>
          <a:lstStyle/>
          <a:p>
            <a:r>
              <a:rPr lang="en-US" altLang="en-US" b="1" dirty="0">
                <a:solidFill>
                  <a:srgbClr val="002060"/>
                </a:solidFill>
                <a:ea typeface="MS PGothic" panose="020B0600070205080204" pitchFamily="34" charset="-128"/>
              </a:rPr>
              <a:t>Materialized evaluation</a:t>
            </a:r>
            <a:r>
              <a:rPr lang="en-US" altLang="en-US" dirty="0">
                <a:ea typeface="MS PGothic" panose="020B0600070205080204" pitchFamily="34" charset="-128"/>
              </a:rPr>
              <a:t>:</a:t>
            </a:r>
            <a:r>
              <a:rPr lang="en-US" altLang="en-US" b="1" dirty="0">
                <a:ea typeface="MS PGothic" panose="020B0600070205080204" pitchFamily="34" charset="-128"/>
              </a:rPr>
              <a:t>  </a:t>
            </a:r>
            <a:r>
              <a:rPr lang="en-US" altLang="en-US" dirty="0">
                <a:ea typeface="MS PGothic" panose="020B0600070205080204" pitchFamily="34" charset="-128"/>
              </a:rPr>
              <a:t>evaluate one operation at a time, starting at the lowest-level.  Use intermediate results materialized into temporary relations to evaluate next-level operations.</a:t>
            </a:r>
          </a:p>
          <a:p>
            <a:r>
              <a:rPr lang="en-US" altLang="en-US" dirty="0">
                <a:ea typeface="MS PGothic" panose="020B0600070205080204" pitchFamily="34" charset="-128"/>
              </a:rPr>
              <a:t>E.g., in figure below, compute and store</a:t>
            </a:r>
            <a:br>
              <a:rPr lang="en-US" altLang="en-US" dirty="0">
                <a:ea typeface="MS PGothic" panose="020B0600070205080204" pitchFamily="34" charset="-128"/>
              </a:rPr>
            </a:br>
            <a:br>
              <a:rPr lang="en-US" altLang="en-US" dirty="0">
                <a:ea typeface="MS PGothic" panose="020B0600070205080204" pitchFamily="34" charset="-128"/>
              </a:rPr>
            </a:br>
            <a:br>
              <a:rPr lang="en-US" altLang="en-US" dirty="0">
                <a:ea typeface="MS PGothic" panose="020B0600070205080204" pitchFamily="34" charset="-128"/>
              </a:rPr>
            </a:br>
            <a:r>
              <a:rPr lang="en-US" altLang="en-US" dirty="0">
                <a:ea typeface="MS PGothic" panose="020B0600070205080204" pitchFamily="34" charset="-128"/>
              </a:rPr>
              <a:t>then compute the store its join with </a:t>
            </a:r>
            <a:r>
              <a:rPr lang="en-US" altLang="en-US" i="1" dirty="0">
                <a:ea typeface="MS PGothic" panose="020B0600070205080204" pitchFamily="34" charset="-128"/>
              </a:rPr>
              <a:t>instructor, </a:t>
            </a:r>
            <a:r>
              <a:rPr lang="en-US" altLang="en-US" dirty="0">
                <a:ea typeface="MS PGothic" panose="020B0600070205080204" pitchFamily="34" charset="-128"/>
              </a:rPr>
              <a:t>and finally compute the projection on </a:t>
            </a:r>
            <a:r>
              <a:rPr lang="en-US" altLang="en-US" i="1" dirty="0">
                <a:ea typeface="MS PGothic" panose="020B0600070205080204" pitchFamily="34" charset="-128"/>
              </a:rPr>
              <a:t>name. </a:t>
            </a:r>
            <a:endParaRPr lang="en-US" altLang="en-US" b="1" i="1" dirty="0">
              <a:ea typeface="MS PGothic" panose="020B0600070205080204" pitchFamily="34" charset="-128"/>
            </a:endParaRPr>
          </a:p>
        </p:txBody>
      </p:sp>
      <p:graphicFrame>
        <p:nvGraphicFramePr>
          <p:cNvPr id="102404" name="Object 2">
            <a:extLst>
              <a:ext uri="{FF2B5EF4-FFF2-40B4-BE49-F238E27FC236}">
                <a16:creationId xmlns:a16="http://schemas.microsoft.com/office/drawing/2014/main" id="{046F3984-63E5-43B3-97DD-A0384B4EA3DA}"/>
              </a:ext>
            </a:extLst>
          </p:cNvPr>
          <p:cNvGraphicFramePr>
            <a:graphicFrameLocks noChangeAspect="1"/>
          </p:cNvGraphicFramePr>
          <p:nvPr/>
        </p:nvGraphicFramePr>
        <p:xfrm>
          <a:off x="2831399" y="1713899"/>
          <a:ext cx="2539604" cy="363141"/>
        </p:xfrm>
        <a:graphic>
          <a:graphicData uri="http://schemas.openxmlformats.org/presentationml/2006/ole">
            <mc:AlternateContent xmlns:mc="http://schemas.openxmlformats.org/markup-compatibility/2006">
              <mc:Choice xmlns:v="urn:schemas-microsoft-com:vml" Requires="v">
                <p:oleObj spid="_x0000_s10247" name="Equation" r:id="rId4" imgW="1676400" imgH="241300" progId="">
                  <p:embed/>
                </p:oleObj>
              </mc:Choice>
              <mc:Fallback>
                <p:oleObj name="Equation" r:id="rId4" imgW="1676400" imgH="241300" progId="">
                  <p:embed/>
                  <p:pic>
                    <p:nvPicPr>
                      <p:cNvPr id="102404" name="Object 2">
                        <a:extLst>
                          <a:ext uri="{FF2B5EF4-FFF2-40B4-BE49-F238E27FC236}">
                            <a16:creationId xmlns:a16="http://schemas.microsoft.com/office/drawing/2014/main" id="{046F3984-63E5-43B3-97DD-A0384B4EA3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1399" y="1713899"/>
                        <a:ext cx="2539604" cy="36314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102405" name="Picture 14">
            <a:extLst>
              <a:ext uri="{FF2B5EF4-FFF2-40B4-BE49-F238E27FC236}">
                <a16:creationId xmlns:a16="http://schemas.microsoft.com/office/drawing/2014/main" id="{B56C90A5-F0AE-475D-8135-EDB0B49580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367" y="2625356"/>
            <a:ext cx="2130122" cy="157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9416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A4BCDA1F-B571-4C94-8909-678E00F68F8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 Manager</a:t>
            </a:r>
          </a:p>
        </p:txBody>
      </p:sp>
      <p:sp>
        <p:nvSpPr>
          <p:cNvPr id="107523" name="Rectangle 3">
            <a:extLst>
              <a:ext uri="{FF2B5EF4-FFF2-40B4-BE49-F238E27FC236}">
                <a16:creationId xmlns:a16="http://schemas.microsoft.com/office/drawing/2014/main" id="{B5B0D36C-892D-4C4F-81CB-0BD504F928D9}"/>
              </a:ext>
            </a:extLst>
          </p:cNvPr>
          <p:cNvSpPr>
            <a:spLocks noGrp="1" noChangeArrowheads="1"/>
          </p:cNvSpPr>
          <p:nvPr>
            <p:ph idx="1"/>
          </p:nvPr>
        </p:nvSpPr>
        <p:spPr/>
        <p:txBody>
          <a:bodyPr/>
          <a:lstStyle/>
          <a:p>
            <a:pPr marL="285750" indent="-285750"/>
            <a:r>
              <a:rPr lang="en-US" altLang="en-US" dirty="0"/>
              <a:t>Programs call on the buffer manager when they need a block from disk.</a:t>
            </a:r>
          </a:p>
          <a:p>
            <a:pPr lvl="1">
              <a:buSzPct val="100000"/>
            </a:pPr>
            <a:r>
              <a:rPr lang="en-US" altLang="en-US" dirty="0"/>
              <a:t>If the block is already in the buffer, buffer manager returns the address of the block in main memory</a:t>
            </a:r>
          </a:p>
          <a:p>
            <a:pPr lvl="1">
              <a:buSzPct val="100000"/>
            </a:pPr>
            <a:r>
              <a:rPr lang="en-US" altLang="en-US" dirty="0"/>
              <a:t>If the block is not in the buffer, the buffer manager</a:t>
            </a:r>
          </a:p>
          <a:p>
            <a:pPr lvl="2"/>
            <a:r>
              <a:rPr lang="en-US" altLang="en-US" dirty="0"/>
              <a:t>Allocates space in the buffer for the block</a:t>
            </a:r>
          </a:p>
          <a:p>
            <a:pPr lvl="3"/>
            <a:r>
              <a:rPr lang="en-US" altLang="en-US" dirty="0"/>
              <a:t>Replacing (throwing out) some other block, if required, to make space for the new block.</a:t>
            </a:r>
          </a:p>
          <a:p>
            <a:pPr lvl="3"/>
            <a:r>
              <a:rPr lang="en-US" altLang="en-US" dirty="0"/>
              <a:t>Replaced block written back to disk only if it was modified since the most recent time that it was written to/fetched from the disk.</a:t>
            </a:r>
          </a:p>
          <a:p>
            <a:pPr lvl="2"/>
            <a:r>
              <a:rPr lang="en-US" altLang="en-US" dirty="0"/>
              <a:t>Reads the block from the disk to the buffer, and returns the address of the block in main memory to requester. </a:t>
            </a:r>
          </a:p>
        </p:txBody>
      </p:sp>
    </p:spTree>
    <p:extLst>
      <p:ext uri="{BB962C8B-B14F-4D97-AF65-F5344CB8AC3E}">
        <p14:creationId xmlns:p14="http://schemas.microsoft.com/office/powerpoint/2010/main" val="327311898"/>
      </p:ext>
    </p:extLst>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a:extLst>
              <a:ext uri="{FF2B5EF4-FFF2-40B4-BE49-F238E27FC236}">
                <a16:creationId xmlns:a16="http://schemas.microsoft.com/office/drawing/2014/main" id="{53B60583-6953-4FCC-ABE5-6B7EE1F2A99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Materialization (Cont.)</a:t>
            </a:r>
          </a:p>
        </p:txBody>
      </p:sp>
      <p:sp>
        <p:nvSpPr>
          <p:cNvPr id="104451" name="Rectangle 3">
            <a:extLst>
              <a:ext uri="{FF2B5EF4-FFF2-40B4-BE49-F238E27FC236}">
                <a16:creationId xmlns:a16="http://schemas.microsoft.com/office/drawing/2014/main" id="{2A76FFE1-8C22-447B-8523-476FD7329743}"/>
              </a:ext>
            </a:extLst>
          </p:cNvPr>
          <p:cNvSpPr>
            <a:spLocks noGrp="1" noChangeArrowheads="1"/>
          </p:cNvSpPr>
          <p:nvPr>
            <p:ph idx="1"/>
          </p:nvPr>
        </p:nvSpPr>
        <p:spPr>
          <a:xfrm>
            <a:off x="1775534" y="866213"/>
            <a:ext cx="5599591" cy="2232154"/>
          </a:xfrm>
        </p:spPr>
        <p:txBody>
          <a:bodyPr/>
          <a:lstStyle/>
          <a:p>
            <a:r>
              <a:rPr lang="en-US" altLang="en-US" dirty="0">
                <a:ea typeface="MS PGothic" panose="020B0600070205080204" pitchFamily="34" charset="-128"/>
              </a:rPr>
              <a:t>Materialized evaluation is always applicable</a:t>
            </a:r>
          </a:p>
          <a:p>
            <a:r>
              <a:rPr lang="en-US" altLang="en-US" dirty="0">
                <a:ea typeface="MS PGothic" panose="020B0600070205080204" pitchFamily="34" charset="-128"/>
              </a:rPr>
              <a:t>Cost of writing results to disk and reading them back can be quite high</a:t>
            </a:r>
          </a:p>
          <a:p>
            <a:pPr lvl="1"/>
            <a:r>
              <a:rPr lang="en-US" altLang="en-US" dirty="0">
                <a:ea typeface="MS PGothic" panose="020B0600070205080204" pitchFamily="34" charset="-128"/>
              </a:rPr>
              <a:t>Our cost formulas for operations ignore cost of writing results to disk, so</a:t>
            </a:r>
          </a:p>
          <a:p>
            <a:pPr lvl="2"/>
            <a:r>
              <a:rPr lang="en-US" altLang="en-US" dirty="0">
                <a:ea typeface="MS PGothic" panose="020B0600070205080204" pitchFamily="34" charset="-128"/>
              </a:rPr>
              <a:t>Overall cost  =  Sum of costs of individual operations + </a:t>
            </a:r>
            <a:br>
              <a:rPr lang="en-US" altLang="en-US" dirty="0">
                <a:ea typeface="MS PGothic" panose="020B0600070205080204" pitchFamily="34" charset="-128"/>
              </a:rPr>
            </a:br>
            <a:r>
              <a:rPr lang="en-US" altLang="en-US" dirty="0">
                <a:ea typeface="MS PGothic" panose="020B0600070205080204" pitchFamily="34" charset="-128"/>
              </a:rPr>
              <a:t>                         cost of writing intermediate results to disk</a:t>
            </a:r>
          </a:p>
          <a:p>
            <a:r>
              <a:rPr lang="en-US" altLang="en-US" b="1" dirty="0">
                <a:solidFill>
                  <a:srgbClr val="002060"/>
                </a:solidFill>
                <a:ea typeface="MS PGothic" panose="020B0600070205080204" pitchFamily="34" charset="-128"/>
              </a:rPr>
              <a:t>Double buffering</a:t>
            </a:r>
            <a:r>
              <a:rPr lang="en-US" altLang="en-US" dirty="0">
                <a:ea typeface="MS PGothic" panose="020B0600070205080204" pitchFamily="34" charset="-128"/>
              </a:rPr>
              <a:t>: use two output buffers for each operation, when one is full write it to disk while the other is getting filled</a:t>
            </a:r>
          </a:p>
          <a:p>
            <a:pPr lvl="1"/>
            <a:r>
              <a:rPr lang="en-US" altLang="en-US" dirty="0">
                <a:ea typeface="MS PGothic" panose="020B0600070205080204" pitchFamily="34" charset="-128"/>
              </a:rPr>
              <a:t>Allows overlap of disk writes with computation and reduces execution time</a:t>
            </a:r>
          </a:p>
        </p:txBody>
      </p:sp>
    </p:spTree>
    <p:extLst>
      <p:ext uri="{BB962C8B-B14F-4D97-AF65-F5344CB8AC3E}">
        <p14:creationId xmlns:p14="http://schemas.microsoft.com/office/powerpoint/2010/main" val="58441767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050">
            <a:extLst>
              <a:ext uri="{FF2B5EF4-FFF2-40B4-BE49-F238E27FC236}">
                <a16:creationId xmlns:a16="http://schemas.microsoft.com/office/drawing/2014/main" id="{08BE99F7-675F-4CF6-B440-2AF8B1C3756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a:t>
            </a:r>
          </a:p>
        </p:txBody>
      </p:sp>
      <p:sp>
        <p:nvSpPr>
          <p:cNvPr id="106499" name="Rectangle 2051">
            <a:extLst>
              <a:ext uri="{FF2B5EF4-FFF2-40B4-BE49-F238E27FC236}">
                <a16:creationId xmlns:a16="http://schemas.microsoft.com/office/drawing/2014/main" id="{96D60249-A125-4E6A-AC6B-5F3808DCAF49}"/>
              </a:ext>
            </a:extLst>
          </p:cNvPr>
          <p:cNvSpPr>
            <a:spLocks noGrp="1" noChangeArrowheads="1"/>
          </p:cNvSpPr>
          <p:nvPr>
            <p:ph idx="1"/>
          </p:nvPr>
        </p:nvSpPr>
        <p:spPr>
          <a:xfrm>
            <a:off x="1782192" y="889165"/>
            <a:ext cx="5700166" cy="3008193"/>
          </a:xfrm>
        </p:spPr>
        <p:txBody>
          <a:bodyPr/>
          <a:lstStyle/>
          <a:p>
            <a:pPr>
              <a:lnSpc>
                <a:spcPct val="90000"/>
              </a:lnSpc>
            </a:pPr>
            <a:r>
              <a:rPr lang="en-US" altLang="en-US" b="1" dirty="0">
                <a:solidFill>
                  <a:srgbClr val="002060"/>
                </a:solidFill>
                <a:ea typeface="MS PGothic" panose="020B0600070205080204" pitchFamily="34" charset="-128"/>
              </a:rPr>
              <a:t>Pipelined evaluation</a:t>
            </a:r>
            <a:r>
              <a:rPr lang="en-US" altLang="en-US" dirty="0">
                <a:ea typeface="MS PGothic" panose="020B0600070205080204" pitchFamily="34" charset="-128"/>
              </a:rPr>
              <a:t>:  evaluate several operations simultaneously, passing the results of one operation on to the next.</a:t>
            </a:r>
          </a:p>
          <a:p>
            <a:pPr>
              <a:lnSpc>
                <a:spcPct val="90000"/>
              </a:lnSpc>
            </a:pPr>
            <a:r>
              <a:rPr lang="en-US" altLang="en-US" dirty="0">
                <a:ea typeface="MS PGothic" panose="020B0600070205080204" pitchFamily="34" charset="-128"/>
              </a:rPr>
              <a:t>E.g., in previous expression tree, don</a:t>
            </a:r>
            <a:r>
              <a:rPr lang="ja-JP" altLang="en-US" dirty="0">
                <a:ea typeface="MS PGothic" panose="020B0600070205080204" pitchFamily="34" charset="-128"/>
              </a:rPr>
              <a:t>’</a:t>
            </a:r>
            <a:r>
              <a:rPr lang="en-US" altLang="ja-JP" dirty="0">
                <a:ea typeface="MS PGothic" panose="020B0600070205080204" pitchFamily="34" charset="-128"/>
              </a:rPr>
              <a:t>t store result of</a:t>
            </a:r>
            <a:br>
              <a:rPr lang="en-US" altLang="ja-JP" dirty="0">
                <a:ea typeface="MS PGothic" panose="020B0600070205080204" pitchFamily="34" charset="-128"/>
              </a:rPr>
            </a:br>
            <a:br>
              <a:rPr lang="en-US" altLang="ja-JP" dirty="0">
                <a:ea typeface="MS PGothic" panose="020B0600070205080204" pitchFamily="34" charset="-128"/>
              </a:rPr>
            </a:br>
            <a:r>
              <a:rPr lang="en-US" altLang="ja-JP" dirty="0">
                <a:ea typeface="MS PGothic" panose="020B0600070205080204" pitchFamily="34" charset="-128"/>
              </a:rPr>
              <a:t> </a:t>
            </a:r>
          </a:p>
          <a:p>
            <a:pPr lvl="1">
              <a:lnSpc>
                <a:spcPct val="90000"/>
              </a:lnSpc>
            </a:pPr>
            <a:r>
              <a:rPr lang="en-US" altLang="en-US" dirty="0">
                <a:ea typeface="MS PGothic" panose="020B0600070205080204" pitchFamily="34" charset="-128"/>
              </a:rPr>
              <a:t>instead, pass tuples directly to the join..  Similarly, don</a:t>
            </a:r>
            <a:r>
              <a:rPr lang="ja-JP" altLang="en-US" dirty="0">
                <a:ea typeface="MS PGothic" panose="020B0600070205080204" pitchFamily="34" charset="-128"/>
              </a:rPr>
              <a:t>’</a:t>
            </a:r>
            <a:r>
              <a:rPr lang="en-US" altLang="ja-JP" dirty="0">
                <a:ea typeface="MS PGothic" panose="020B0600070205080204" pitchFamily="34" charset="-128"/>
              </a:rPr>
              <a:t>t store result of join, pass tuples directly to projection. </a:t>
            </a:r>
          </a:p>
          <a:p>
            <a:pPr>
              <a:lnSpc>
                <a:spcPct val="90000"/>
              </a:lnSpc>
            </a:pPr>
            <a:r>
              <a:rPr lang="en-US" altLang="en-US" dirty="0">
                <a:ea typeface="MS PGothic" panose="020B0600070205080204" pitchFamily="34" charset="-128"/>
              </a:rPr>
              <a:t>Much cheaper than materialization: no need to store a temporary relation to disk.</a:t>
            </a:r>
          </a:p>
          <a:p>
            <a:pPr>
              <a:lnSpc>
                <a:spcPct val="90000"/>
              </a:lnSpc>
            </a:pPr>
            <a:r>
              <a:rPr lang="en-US" altLang="en-US" dirty="0">
                <a:ea typeface="MS PGothic" panose="020B0600070205080204" pitchFamily="34" charset="-128"/>
              </a:rPr>
              <a:t>Pipelining may not always be possible – e.g., sort, hash-join. </a:t>
            </a:r>
          </a:p>
          <a:p>
            <a:pPr>
              <a:lnSpc>
                <a:spcPct val="90000"/>
              </a:lnSpc>
            </a:pPr>
            <a:r>
              <a:rPr lang="en-US" altLang="en-US" dirty="0">
                <a:ea typeface="MS PGothic" panose="020B0600070205080204" pitchFamily="34" charset="-128"/>
              </a:rPr>
              <a:t>For pipelining to be effective, use evaluation algorithms that generate output tuples even as tuples are received for inputs to the operation. </a:t>
            </a:r>
          </a:p>
          <a:p>
            <a:pPr>
              <a:lnSpc>
                <a:spcPct val="90000"/>
              </a:lnSpc>
            </a:pPr>
            <a:r>
              <a:rPr lang="en-US" altLang="en-US" dirty="0">
                <a:ea typeface="MS PGothic" panose="020B0600070205080204" pitchFamily="34" charset="-128"/>
              </a:rPr>
              <a:t>Pipelines can be executed in two ways:  </a:t>
            </a:r>
            <a:r>
              <a:rPr lang="en-US" altLang="en-US" b="1" dirty="0">
                <a:solidFill>
                  <a:srgbClr val="002060"/>
                </a:solidFill>
                <a:ea typeface="MS PGothic" panose="020B0600070205080204" pitchFamily="34" charset="-128"/>
              </a:rPr>
              <a:t>demand driven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and </a:t>
            </a:r>
            <a:r>
              <a:rPr lang="en-US" altLang="en-US" b="1" dirty="0">
                <a:solidFill>
                  <a:srgbClr val="002060"/>
                </a:solidFill>
                <a:ea typeface="MS PGothic" panose="020B0600070205080204" pitchFamily="34" charset="-128"/>
              </a:rPr>
              <a:t>producer driven</a:t>
            </a:r>
            <a:r>
              <a:rPr lang="en-US" altLang="en-US" dirty="0">
                <a:solidFill>
                  <a:srgbClr val="002060"/>
                </a:solidFill>
                <a:ea typeface="MS PGothic" panose="020B0600070205080204" pitchFamily="34" charset="-128"/>
              </a:rPr>
              <a:t> </a:t>
            </a:r>
          </a:p>
        </p:txBody>
      </p:sp>
      <p:graphicFrame>
        <p:nvGraphicFramePr>
          <p:cNvPr id="106500" name="Object 5">
            <a:extLst>
              <a:ext uri="{FF2B5EF4-FFF2-40B4-BE49-F238E27FC236}">
                <a16:creationId xmlns:a16="http://schemas.microsoft.com/office/drawing/2014/main" id="{4F0A48FF-087B-401A-A1C0-B05A20AB0488}"/>
              </a:ext>
            </a:extLst>
          </p:cNvPr>
          <p:cNvGraphicFramePr>
            <a:graphicFrameLocks noChangeAspect="1"/>
          </p:cNvGraphicFramePr>
          <p:nvPr/>
        </p:nvGraphicFramePr>
        <p:xfrm>
          <a:off x="2936803" y="1502802"/>
          <a:ext cx="2539604" cy="363141"/>
        </p:xfrm>
        <a:graphic>
          <a:graphicData uri="http://schemas.openxmlformats.org/presentationml/2006/ole">
            <mc:AlternateContent xmlns:mc="http://schemas.openxmlformats.org/markup-compatibility/2006">
              <mc:Choice xmlns:v="urn:schemas-microsoft-com:vml" Requires="v">
                <p:oleObj spid="_x0000_s11271" name="Equation" r:id="rId4" imgW="1676400" imgH="241300" progId="">
                  <p:embed/>
                </p:oleObj>
              </mc:Choice>
              <mc:Fallback>
                <p:oleObj name="Equation" r:id="rId4" imgW="1676400" imgH="241300" progId="">
                  <p:embed/>
                  <p:pic>
                    <p:nvPicPr>
                      <p:cNvPr id="106500" name="Object 5">
                        <a:extLst>
                          <a:ext uri="{FF2B5EF4-FFF2-40B4-BE49-F238E27FC236}">
                            <a16:creationId xmlns:a16="http://schemas.microsoft.com/office/drawing/2014/main" id="{4F0A48FF-087B-401A-A1C0-B05A20AB04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6803" y="1502802"/>
                        <a:ext cx="2539604" cy="36314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7714321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a:extLst>
              <a:ext uri="{FF2B5EF4-FFF2-40B4-BE49-F238E27FC236}">
                <a16:creationId xmlns:a16="http://schemas.microsoft.com/office/drawing/2014/main" id="{3D969869-47E9-4D95-B1BC-52547E73B00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 (Cont.)</a:t>
            </a:r>
          </a:p>
        </p:txBody>
      </p:sp>
      <p:sp>
        <p:nvSpPr>
          <p:cNvPr id="108547" name="Rectangle 3">
            <a:extLst>
              <a:ext uri="{FF2B5EF4-FFF2-40B4-BE49-F238E27FC236}">
                <a16:creationId xmlns:a16="http://schemas.microsoft.com/office/drawing/2014/main" id="{0F65DC46-5F18-44FC-BC85-911914755D03}"/>
              </a:ext>
            </a:extLst>
          </p:cNvPr>
          <p:cNvSpPr>
            <a:spLocks noGrp="1" noChangeArrowheads="1"/>
          </p:cNvSpPr>
          <p:nvPr>
            <p:ph idx="1"/>
          </p:nvPr>
        </p:nvSpPr>
        <p:spPr>
          <a:xfrm>
            <a:off x="1775534" y="865773"/>
            <a:ext cx="5652857" cy="3721064"/>
          </a:xfrm>
        </p:spPr>
        <p:txBody>
          <a:bodyPr/>
          <a:lstStyle/>
          <a:p>
            <a:r>
              <a:rPr lang="en-US" altLang="en-US" dirty="0">
                <a:ea typeface="MS PGothic" panose="020B0600070205080204" pitchFamily="34" charset="-128"/>
              </a:rPr>
              <a:t>In </a:t>
            </a:r>
            <a:r>
              <a:rPr lang="en-US" altLang="en-US" b="1" dirty="0">
                <a:solidFill>
                  <a:srgbClr val="002060"/>
                </a:solidFill>
                <a:ea typeface="MS PGothic" panose="020B0600070205080204" pitchFamily="34" charset="-128"/>
              </a:rPr>
              <a:t>demand driven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or </a:t>
            </a:r>
            <a:r>
              <a:rPr lang="en-US" altLang="en-US" b="1" dirty="0">
                <a:solidFill>
                  <a:srgbClr val="002060"/>
                </a:solidFill>
                <a:ea typeface="MS PGothic" panose="020B0600070205080204" pitchFamily="34" charset="-128"/>
              </a:rPr>
              <a:t>lazy</a:t>
            </a:r>
            <a:r>
              <a:rPr lang="en-US" altLang="en-US" b="1" dirty="0">
                <a:ea typeface="MS PGothic" panose="020B0600070205080204" pitchFamily="34" charset="-128"/>
              </a:rPr>
              <a:t> </a:t>
            </a:r>
            <a:r>
              <a:rPr lang="en-US" altLang="en-US" dirty="0">
                <a:ea typeface="MS PGothic" panose="020B0600070205080204" pitchFamily="34" charset="-128"/>
              </a:rPr>
              <a:t>evaluation</a:t>
            </a:r>
          </a:p>
          <a:p>
            <a:pPr lvl="1"/>
            <a:r>
              <a:rPr lang="en-US" altLang="en-US" dirty="0">
                <a:ea typeface="MS PGothic" panose="020B0600070205080204" pitchFamily="34" charset="-128"/>
              </a:rPr>
              <a:t>system repeatedly requests next tuple  from top level operation</a:t>
            </a:r>
          </a:p>
          <a:p>
            <a:pPr lvl="1"/>
            <a:r>
              <a:rPr lang="en-US" altLang="en-US" dirty="0">
                <a:ea typeface="MS PGothic" panose="020B0600070205080204" pitchFamily="34" charset="-128"/>
              </a:rPr>
              <a:t>Each operation requests  next tuple from children operations as required, in order to output its next tuple</a:t>
            </a:r>
          </a:p>
          <a:p>
            <a:pPr lvl="1"/>
            <a:r>
              <a:rPr lang="en-US" altLang="en-US" dirty="0">
                <a:ea typeface="MS PGothic" panose="020B0600070205080204" pitchFamily="34" charset="-128"/>
              </a:rPr>
              <a:t>In between calls, operation has to maintain </a:t>
            </a:r>
            <a:r>
              <a:rPr lang="ja-JP" altLang="en-US" dirty="0">
                <a:ea typeface="MS PGothic" panose="020B0600070205080204" pitchFamily="34" charset="-128"/>
              </a:rPr>
              <a:t>“</a:t>
            </a:r>
            <a:r>
              <a:rPr lang="en-US" altLang="ja-JP" b="1" dirty="0">
                <a:solidFill>
                  <a:srgbClr val="002060"/>
                </a:solidFill>
                <a:ea typeface="MS PGothic" panose="020B0600070205080204" pitchFamily="34" charset="-128"/>
              </a:rPr>
              <a:t>state</a:t>
            </a:r>
            <a:r>
              <a:rPr lang="ja-JP" altLang="en-US" dirty="0">
                <a:ea typeface="MS PGothic" panose="020B0600070205080204" pitchFamily="34" charset="-128"/>
              </a:rPr>
              <a:t>”</a:t>
            </a:r>
            <a:r>
              <a:rPr lang="en-US" altLang="ja-JP" dirty="0">
                <a:ea typeface="MS PGothic" panose="020B0600070205080204" pitchFamily="34" charset="-128"/>
              </a:rPr>
              <a:t> so it knows what to return next</a:t>
            </a:r>
          </a:p>
          <a:p>
            <a:r>
              <a:rPr lang="en-US" altLang="en-US" dirty="0">
                <a:ea typeface="MS PGothic" panose="020B0600070205080204" pitchFamily="34" charset="-128"/>
              </a:rPr>
              <a:t>In </a:t>
            </a:r>
            <a:r>
              <a:rPr lang="en-US" altLang="en-US" b="1" dirty="0">
                <a:solidFill>
                  <a:srgbClr val="002060"/>
                </a:solidFill>
                <a:ea typeface="MS PGothic" panose="020B0600070205080204" pitchFamily="34" charset="-128"/>
              </a:rPr>
              <a:t>producer-driven</a:t>
            </a:r>
            <a:r>
              <a:rPr lang="en-US" altLang="en-US" dirty="0">
                <a:ea typeface="MS PGothic" panose="020B0600070205080204" pitchFamily="34" charset="-128"/>
              </a:rPr>
              <a:t> or </a:t>
            </a:r>
            <a:r>
              <a:rPr lang="en-US" altLang="en-US" b="1" dirty="0">
                <a:solidFill>
                  <a:srgbClr val="002060"/>
                </a:solidFill>
                <a:ea typeface="MS PGothic" panose="020B0600070205080204" pitchFamily="34" charset="-128"/>
              </a:rPr>
              <a:t>eager</a:t>
            </a:r>
            <a:r>
              <a:rPr lang="en-US" altLang="en-US" dirty="0">
                <a:ea typeface="MS PGothic" panose="020B0600070205080204" pitchFamily="34" charset="-128"/>
              </a:rPr>
              <a:t> pipelining</a:t>
            </a:r>
          </a:p>
          <a:p>
            <a:pPr lvl="1"/>
            <a:r>
              <a:rPr lang="en-US" altLang="en-US" dirty="0">
                <a:ea typeface="MS PGothic" panose="020B0600070205080204" pitchFamily="34" charset="-128"/>
              </a:rPr>
              <a:t>Operators produce tuples eagerly and pass them up to their parents</a:t>
            </a:r>
          </a:p>
          <a:p>
            <a:pPr lvl="2"/>
            <a:r>
              <a:rPr lang="en-US" altLang="en-US" dirty="0">
                <a:ea typeface="MS PGothic" panose="020B0600070205080204" pitchFamily="34" charset="-128"/>
              </a:rPr>
              <a:t>Buffer maintained between operators, child puts tuples in buffer, parent removes tuples from buffer</a:t>
            </a:r>
          </a:p>
          <a:p>
            <a:pPr lvl="2"/>
            <a:r>
              <a:rPr lang="en-US" altLang="en-US" dirty="0">
                <a:ea typeface="MS PGothic" panose="020B0600070205080204" pitchFamily="34" charset="-128"/>
              </a:rPr>
              <a:t>if buffer is full, child waits till there is space in the buffer, and then generates more tuples</a:t>
            </a:r>
          </a:p>
          <a:p>
            <a:pPr lvl="1"/>
            <a:r>
              <a:rPr lang="en-US" altLang="en-US" dirty="0">
                <a:ea typeface="MS PGothic" panose="020B0600070205080204" pitchFamily="34" charset="-128"/>
              </a:rPr>
              <a:t>System schedules operations that have space in output buffer and can process more input tuples</a:t>
            </a:r>
          </a:p>
          <a:p>
            <a:r>
              <a:rPr lang="en-US" altLang="en-US" dirty="0">
                <a:ea typeface="MS PGothic" panose="020B0600070205080204" pitchFamily="34" charset="-128"/>
              </a:rPr>
              <a:t>Alternative name: </a:t>
            </a:r>
            <a:r>
              <a:rPr lang="en-US" altLang="en-US" b="1" dirty="0">
                <a:solidFill>
                  <a:srgbClr val="002060"/>
                </a:solidFill>
                <a:ea typeface="MS PGothic" panose="020B0600070205080204" pitchFamily="34" charset="-128"/>
              </a:rPr>
              <a:t>pull</a:t>
            </a:r>
            <a:r>
              <a:rPr lang="en-US" altLang="en-US" dirty="0">
                <a:ea typeface="MS PGothic" panose="020B0600070205080204" pitchFamily="34" charset="-128"/>
              </a:rPr>
              <a:t> and </a:t>
            </a:r>
            <a:r>
              <a:rPr lang="en-US" altLang="en-US" b="1" dirty="0">
                <a:solidFill>
                  <a:srgbClr val="002060"/>
                </a:solidFill>
                <a:ea typeface="MS PGothic" panose="020B0600070205080204" pitchFamily="34" charset="-128"/>
              </a:rPr>
              <a:t>push</a:t>
            </a:r>
            <a:r>
              <a:rPr lang="en-US" altLang="en-US" dirty="0">
                <a:ea typeface="MS PGothic" panose="020B0600070205080204" pitchFamily="34" charset="-128"/>
              </a:rPr>
              <a:t> models of pipelining</a:t>
            </a:r>
          </a:p>
          <a:p>
            <a:pPr>
              <a:buFont typeface="Monotype Sorts" pitchFamily="-65" charset="2"/>
              <a:buNone/>
            </a:pPr>
            <a:endParaRPr lang="en-US" altLang="en-US" dirty="0">
              <a:ea typeface="MS PGothic" panose="020B0600070205080204" pitchFamily="34" charset="-128"/>
            </a:endParaRPr>
          </a:p>
        </p:txBody>
      </p:sp>
    </p:spTree>
    <p:extLst>
      <p:ext uri="{BB962C8B-B14F-4D97-AF65-F5344CB8AC3E}">
        <p14:creationId xmlns:p14="http://schemas.microsoft.com/office/powerpoint/2010/main" val="411523193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a:extLst>
              <a:ext uri="{FF2B5EF4-FFF2-40B4-BE49-F238E27FC236}">
                <a16:creationId xmlns:a16="http://schemas.microsoft.com/office/drawing/2014/main" id="{3EF99701-7A8B-4FEC-B522-3B9840E1BF3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 (Cont.)</a:t>
            </a:r>
          </a:p>
        </p:txBody>
      </p:sp>
      <p:sp>
        <p:nvSpPr>
          <p:cNvPr id="110595" name="Rectangle 3">
            <a:extLst>
              <a:ext uri="{FF2B5EF4-FFF2-40B4-BE49-F238E27FC236}">
                <a16:creationId xmlns:a16="http://schemas.microsoft.com/office/drawing/2014/main" id="{6F533134-555E-43F5-B79B-23B670FAF34D}"/>
              </a:ext>
            </a:extLst>
          </p:cNvPr>
          <p:cNvSpPr>
            <a:spLocks noGrp="1" noChangeArrowheads="1"/>
          </p:cNvSpPr>
          <p:nvPr>
            <p:ph idx="1"/>
          </p:nvPr>
        </p:nvSpPr>
        <p:spPr>
          <a:xfrm>
            <a:off x="1779190" y="886798"/>
            <a:ext cx="5609252" cy="3233786"/>
          </a:xfrm>
        </p:spPr>
        <p:txBody>
          <a:bodyPr/>
          <a:lstStyle/>
          <a:p>
            <a:pPr>
              <a:lnSpc>
                <a:spcPct val="90000"/>
              </a:lnSpc>
            </a:pPr>
            <a:r>
              <a:rPr lang="en-US" altLang="en-US" dirty="0">
                <a:ea typeface="MS PGothic" panose="020B0600070205080204" pitchFamily="34" charset="-128"/>
              </a:rPr>
              <a:t>Implementation of demand-driven pipelining</a:t>
            </a:r>
          </a:p>
          <a:p>
            <a:pPr lvl="1">
              <a:lnSpc>
                <a:spcPct val="90000"/>
              </a:lnSpc>
            </a:pPr>
            <a:r>
              <a:rPr lang="en-US" altLang="en-US" dirty="0">
                <a:ea typeface="MS PGothic" panose="020B0600070205080204" pitchFamily="34" charset="-128"/>
              </a:rPr>
              <a:t>Each operation is implemented as an </a:t>
            </a:r>
            <a:r>
              <a:rPr lang="en-US" altLang="en-US" b="1" dirty="0">
                <a:solidFill>
                  <a:srgbClr val="002060"/>
                </a:solidFill>
                <a:ea typeface="MS PGothic" panose="020B0600070205080204" pitchFamily="34" charset="-128"/>
              </a:rPr>
              <a:t>iterator</a:t>
            </a:r>
            <a:r>
              <a:rPr lang="en-US" altLang="en-US" dirty="0">
                <a:ea typeface="MS PGothic" panose="020B0600070205080204" pitchFamily="34" charset="-128"/>
              </a:rPr>
              <a:t> implementing the following operations</a:t>
            </a:r>
          </a:p>
          <a:p>
            <a:pPr lvl="2">
              <a:lnSpc>
                <a:spcPct val="90000"/>
              </a:lnSpc>
            </a:pPr>
            <a:r>
              <a:rPr lang="en-US" altLang="en-US" b="1" dirty="0">
                <a:ea typeface="MS PGothic" panose="020B0600070205080204" pitchFamily="34" charset="-128"/>
              </a:rPr>
              <a:t>open()</a:t>
            </a:r>
          </a:p>
          <a:p>
            <a:pPr lvl="3">
              <a:lnSpc>
                <a:spcPct val="90000"/>
              </a:lnSpc>
            </a:pPr>
            <a:r>
              <a:rPr lang="en-US" altLang="en-US" dirty="0">
                <a:ea typeface="MS PGothic" panose="020B0600070205080204" pitchFamily="34" charset="-128"/>
              </a:rPr>
              <a:t>E.g., file scan: initialize file scan</a:t>
            </a:r>
          </a:p>
          <a:p>
            <a:pPr lvl="4">
              <a:lnSpc>
                <a:spcPct val="90000"/>
              </a:lnSpc>
            </a:pPr>
            <a:r>
              <a:rPr lang="en-US" altLang="en-US" dirty="0">
                <a:ea typeface="MS PGothic" panose="020B0600070205080204" pitchFamily="34" charset="-128"/>
              </a:rPr>
              <a:t> state: pointer to beginning of file</a:t>
            </a:r>
          </a:p>
          <a:p>
            <a:pPr lvl="3">
              <a:lnSpc>
                <a:spcPct val="90000"/>
              </a:lnSpc>
            </a:pPr>
            <a:r>
              <a:rPr lang="en-US" altLang="en-US" dirty="0">
                <a:ea typeface="MS PGothic" panose="020B0600070205080204" pitchFamily="34" charset="-128"/>
              </a:rPr>
              <a:t>E.g., merge join: sort relations;</a:t>
            </a:r>
          </a:p>
          <a:p>
            <a:pPr lvl="4">
              <a:lnSpc>
                <a:spcPct val="90000"/>
              </a:lnSpc>
            </a:pPr>
            <a:r>
              <a:rPr lang="en-US" altLang="en-US" dirty="0">
                <a:ea typeface="MS PGothic" panose="020B0600070205080204" pitchFamily="34" charset="-128"/>
              </a:rPr>
              <a:t> state: pointers to beginning of sorted relations</a:t>
            </a:r>
          </a:p>
          <a:p>
            <a:pPr lvl="2">
              <a:lnSpc>
                <a:spcPct val="90000"/>
              </a:lnSpc>
            </a:pPr>
            <a:r>
              <a:rPr lang="en-US" altLang="en-US" dirty="0">
                <a:ea typeface="MS PGothic" panose="020B0600070205080204" pitchFamily="34" charset="-128"/>
              </a:rPr>
              <a:t> </a:t>
            </a:r>
            <a:r>
              <a:rPr lang="en-US" altLang="en-US" b="1" dirty="0">
                <a:ea typeface="MS PGothic" panose="020B0600070205080204" pitchFamily="34" charset="-128"/>
              </a:rPr>
              <a:t>next()</a:t>
            </a:r>
          </a:p>
          <a:p>
            <a:pPr lvl="3">
              <a:lnSpc>
                <a:spcPct val="90000"/>
              </a:lnSpc>
            </a:pPr>
            <a:r>
              <a:rPr lang="en-US" altLang="en-US" dirty="0">
                <a:ea typeface="MS PGothic" panose="020B0600070205080204" pitchFamily="34" charset="-128"/>
              </a:rPr>
              <a:t>E.g., for file scan: Output next tuple, and advance and store file pointer</a:t>
            </a:r>
          </a:p>
          <a:p>
            <a:pPr lvl="3">
              <a:lnSpc>
                <a:spcPct val="90000"/>
              </a:lnSpc>
            </a:pPr>
            <a:r>
              <a:rPr lang="en-US" altLang="en-US" dirty="0">
                <a:ea typeface="MS PGothic" panose="020B0600070205080204" pitchFamily="34" charset="-128"/>
              </a:rPr>
              <a:t>E.g., for merge join:  continue with merge from earlier state till next output tuple is found.  Save pointers as iterator state.</a:t>
            </a:r>
          </a:p>
          <a:p>
            <a:pPr lvl="2">
              <a:lnSpc>
                <a:spcPct val="90000"/>
              </a:lnSpc>
            </a:pPr>
            <a:r>
              <a:rPr lang="en-US" altLang="en-US" b="1" dirty="0">
                <a:ea typeface="MS PGothic" panose="020B0600070205080204" pitchFamily="34" charset="-128"/>
              </a:rPr>
              <a:t>close()</a:t>
            </a:r>
          </a:p>
          <a:p>
            <a:pPr>
              <a:lnSpc>
                <a:spcPct val="90000"/>
              </a:lnSpc>
            </a:pPr>
            <a:endParaRPr lang="en-US" altLang="en-US" dirty="0">
              <a:ea typeface="MS PGothic" panose="020B0600070205080204" pitchFamily="34" charset="-128"/>
            </a:endParaRPr>
          </a:p>
        </p:txBody>
      </p:sp>
    </p:spTree>
    <p:extLst>
      <p:ext uri="{BB962C8B-B14F-4D97-AF65-F5344CB8AC3E}">
        <p14:creationId xmlns:p14="http://schemas.microsoft.com/office/powerpoint/2010/main" val="22820199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F7BB-005A-414E-95FD-9FBD5D4B82CA}"/>
              </a:ext>
            </a:extLst>
          </p:cNvPr>
          <p:cNvSpPr>
            <a:spLocks noGrp="1"/>
          </p:cNvSpPr>
          <p:nvPr>
            <p:ph type="title"/>
          </p:nvPr>
        </p:nvSpPr>
        <p:spPr/>
        <p:txBody>
          <a:bodyPr/>
          <a:lstStyle/>
          <a:p>
            <a:r>
              <a:rPr lang="en-IN" dirty="0"/>
              <a:t>Blocking Operations</a:t>
            </a:r>
          </a:p>
        </p:txBody>
      </p:sp>
      <p:sp>
        <p:nvSpPr>
          <p:cNvPr id="3" name="Content Placeholder 2">
            <a:extLst>
              <a:ext uri="{FF2B5EF4-FFF2-40B4-BE49-F238E27FC236}">
                <a16:creationId xmlns:a16="http://schemas.microsoft.com/office/drawing/2014/main" id="{37E9A331-FE07-421E-AA36-4BBCD21C4CE3}"/>
              </a:ext>
            </a:extLst>
          </p:cNvPr>
          <p:cNvSpPr>
            <a:spLocks noGrp="1"/>
          </p:cNvSpPr>
          <p:nvPr>
            <p:ph idx="1"/>
          </p:nvPr>
        </p:nvSpPr>
        <p:spPr>
          <a:xfrm>
            <a:off x="1782193" y="865774"/>
            <a:ext cx="5599590" cy="2211302"/>
          </a:xfrm>
        </p:spPr>
        <p:txBody>
          <a:bodyPr/>
          <a:lstStyle/>
          <a:p>
            <a:r>
              <a:rPr lang="en-IN" b="1" dirty="0">
                <a:solidFill>
                  <a:srgbClr val="002060"/>
                </a:solidFill>
              </a:rPr>
              <a:t>Blocking operations</a:t>
            </a:r>
            <a:r>
              <a:rPr lang="en-IN" dirty="0"/>
              <a:t>:  cannot generate any output until all input is consumed</a:t>
            </a:r>
          </a:p>
          <a:p>
            <a:pPr lvl="1"/>
            <a:r>
              <a:rPr lang="en-IN" dirty="0"/>
              <a:t>E.g., sorting, aggregation, …</a:t>
            </a:r>
          </a:p>
          <a:p>
            <a:r>
              <a:rPr lang="en-IN" dirty="0"/>
              <a:t>But can often consume inputs from a pipeline, or produce outputs to a pipeline</a:t>
            </a:r>
          </a:p>
          <a:p>
            <a:r>
              <a:rPr lang="en-IN" dirty="0"/>
              <a:t>Key idea: blocking operations often have two </a:t>
            </a:r>
            <a:r>
              <a:rPr lang="en-IN" dirty="0" err="1"/>
              <a:t>suboperations</a:t>
            </a:r>
            <a:endParaRPr lang="en-IN" dirty="0"/>
          </a:p>
          <a:p>
            <a:pPr lvl="1"/>
            <a:r>
              <a:rPr lang="en-IN" dirty="0"/>
              <a:t>E.g., for sort:  run generation and merge</a:t>
            </a:r>
          </a:p>
          <a:p>
            <a:pPr lvl="1"/>
            <a:r>
              <a:rPr lang="en-IN" dirty="0"/>
              <a:t>For hash join:  partitioning and build-probe </a:t>
            </a:r>
          </a:p>
          <a:p>
            <a:r>
              <a:rPr lang="en-IN" dirty="0"/>
              <a:t>Treat them as separate operations</a:t>
            </a:r>
          </a:p>
        </p:txBody>
      </p:sp>
      <p:pic>
        <p:nvPicPr>
          <p:cNvPr id="5" name="Graphic 4">
            <a:extLst>
              <a:ext uri="{FF2B5EF4-FFF2-40B4-BE49-F238E27FC236}">
                <a16:creationId xmlns:a16="http://schemas.microsoft.com/office/drawing/2014/main" id="{D6C6A83B-19D2-4A6B-A8EC-CF6B2DB800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16989" y="3282466"/>
            <a:ext cx="4110023" cy="1115254"/>
          </a:xfrm>
          <a:prstGeom prst="rect">
            <a:avLst/>
          </a:prstGeom>
        </p:spPr>
      </p:pic>
    </p:spTree>
    <p:extLst>
      <p:ext uri="{BB962C8B-B14F-4D97-AF65-F5344CB8AC3E}">
        <p14:creationId xmlns:p14="http://schemas.microsoft.com/office/powerpoint/2010/main" val="4589866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F7BB-005A-414E-95FD-9FBD5D4B82CA}"/>
              </a:ext>
            </a:extLst>
          </p:cNvPr>
          <p:cNvSpPr>
            <a:spLocks noGrp="1"/>
          </p:cNvSpPr>
          <p:nvPr>
            <p:ph type="title"/>
          </p:nvPr>
        </p:nvSpPr>
        <p:spPr/>
        <p:txBody>
          <a:bodyPr/>
          <a:lstStyle/>
          <a:p>
            <a:r>
              <a:rPr lang="en-IN" dirty="0"/>
              <a:t>Pipeline Stages</a:t>
            </a:r>
          </a:p>
        </p:txBody>
      </p:sp>
      <p:sp>
        <p:nvSpPr>
          <p:cNvPr id="3" name="Content Placeholder 2">
            <a:extLst>
              <a:ext uri="{FF2B5EF4-FFF2-40B4-BE49-F238E27FC236}">
                <a16:creationId xmlns:a16="http://schemas.microsoft.com/office/drawing/2014/main" id="{37E9A331-FE07-421E-AA36-4BBCD21C4CE3}"/>
              </a:ext>
            </a:extLst>
          </p:cNvPr>
          <p:cNvSpPr>
            <a:spLocks noGrp="1"/>
          </p:cNvSpPr>
          <p:nvPr>
            <p:ph idx="1"/>
          </p:nvPr>
        </p:nvSpPr>
        <p:spPr>
          <a:xfrm>
            <a:off x="1795510" y="917113"/>
            <a:ext cx="5369672" cy="932743"/>
          </a:xfrm>
        </p:spPr>
        <p:txBody>
          <a:bodyPr/>
          <a:lstStyle/>
          <a:p>
            <a:r>
              <a:rPr lang="en-IN" b="1" dirty="0">
                <a:solidFill>
                  <a:srgbClr val="002060"/>
                </a:solidFill>
              </a:rPr>
              <a:t>Pipeline stages</a:t>
            </a:r>
            <a:r>
              <a:rPr lang="en-IN" dirty="0"/>
              <a:t>: </a:t>
            </a:r>
          </a:p>
          <a:p>
            <a:pPr lvl="1"/>
            <a:r>
              <a:rPr lang="en-IN" dirty="0"/>
              <a:t>All operations in a stage run concurrently</a:t>
            </a:r>
          </a:p>
          <a:p>
            <a:pPr lvl="1"/>
            <a:r>
              <a:rPr lang="en-IN" dirty="0"/>
              <a:t>A stage can start only after preceding stages have completed execution</a:t>
            </a:r>
          </a:p>
          <a:p>
            <a:pPr marL="342900" lvl="1" indent="0">
              <a:buNone/>
            </a:pPr>
            <a:endParaRPr lang="en-IN" dirty="0"/>
          </a:p>
        </p:txBody>
      </p:sp>
      <p:pic>
        <p:nvPicPr>
          <p:cNvPr id="5" name="Graphic 4">
            <a:extLst>
              <a:ext uri="{FF2B5EF4-FFF2-40B4-BE49-F238E27FC236}">
                <a16:creationId xmlns:a16="http://schemas.microsoft.com/office/drawing/2014/main" id="{D6C6A83B-19D2-4A6B-A8EC-CF6B2DB800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15057" y="2012272"/>
            <a:ext cx="3647758" cy="989819"/>
          </a:xfrm>
          <a:prstGeom prst="rect">
            <a:avLst/>
          </a:prstGeom>
        </p:spPr>
      </p:pic>
    </p:spTree>
    <p:extLst>
      <p:ext uri="{BB962C8B-B14F-4D97-AF65-F5344CB8AC3E}">
        <p14:creationId xmlns:p14="http://schemas.microsoft.com/office/powerpoint/2010/main" val="31538529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a:extLst>
              <a:ext uri="{FF2B5EF4-FFF2-40B4-BE49-F238E27FC236}">
                <a16:creationId xmlns:a16="http://schemas.microsoft.com/office/drawing/2014/main" id="{81D62DB0-FA7D-4320-942D-5D69C79A3CD1}"/>
              </a:ext>
            </a:extLst>
          </p:cNvPr>
          <p:cNvSpPr>
            <a:spLocks noGrp="1" noChangeArrowheads="1"/>
          </p:cNvSpPr>
          <p:nvPr>
            <p:ph type="title"/>
          </p:nvPr>
        </p:nvSpPr>
        <p:spPr>
          <a:xfrm>
            <a:off x="1719263" y="160299"/>
            <a:ext cx="6057900" cy="435268"/>
          </a:xfrm>
        </p:spPr>
        <p:txBody>
          <a:bodyPr/>
          <a:lstStyle/>
          <a:p>
            <a:pPr>
              <a:defRPr/>
            </a:pPr>
            <a:r>
              <a:rPr lang="en-US" altLang="en-US" dirty="0">
                <a:effectLst>
                  <a:outerShdw blurRad="38100" dist="38100" dir="2700000" algn="tl">
                    <a:srgbClr val="C0C0C0"/>
                  </a:outerShdw>
                </a:effectLst>
                <a:ea typeface="MS PGothic" panose="020B0600070205080204" pitchFamily="34" charset="-128"/>
              </a:rPr>
              <a:t>Evaluation Algorithms for Pipelining</a:t>
            </a:r>
          </a:p>
        </p:txBody>
      </p:sp>
      <p:sp>
        <p:nvSpPr>
          <p:cNvPr id="112643" name="Rectangle 3">
            <a:extLst>
              <a:ext uri="{FF2B5EF4-FFF2-40B4-BE49-F238E27FC236}">
                <a16:creationId xmlns:a16="http://schemas.microsoft.com/office/drawing/2014/main" id="{F2384CE1-2EEE-4754-BAF9-8380C7873A1E}"/>
              </a:ext>
            </a:extLst>
          </p:cNvPr>
          <p:cNvSpPr>
            <a:spLocks noGrp="1" noChangeArrowheads="1"/>
          </p:cNvSpPr>
          <p:nvPr>
            <p:ph idx="1"/>
          </p:nvPr>
        </p:nvSpPr>
        <p:spPr>
          <a:xfrm>
            <a:off x="1795508" y="886799"/>
            <a:ext cx="5529154" cy="3558638"/>
          </a:xfrm>
        </p:spPr>
        <p:txBody>
          <a:bodyPr/>
          <a:lstStyle/>
          <a:p>
            <a:r>
              <a:rPr lang="en-US" altLang="en-US" dirty="0">
                <a:ea typeface="MS PGothic" panose="020B0600070205080204" pitchFamily="34" charset="-128"/>
              </a:rPr>
              <a:t>Some algorithms are not able to output results even as they get input tuples</a:t>
            </a:r>
          </a:p>
          <a:p>
            <a:pPr lvl="1"/>
            <a:r>
              <a:rPr lang="en-US" altLang="en-US" dirty="0">
                <a:ea typeface="MS PGothic" panose="020B0600070205080204" pitchFamily="34" charset="-128"/>
              </a:rPr>
              <a:t>E.g., merge join, or hash join</a:t>
            </a:r>
          </a:p>
          <a:p>
            <a:pPr lvl="1"/>
            <a:r>
              <a:rPr lang="en-US" altLang="en-US" dirty="0">
                <a:ea typeface="MS PGothic" panose="020B0600070205080204" pitchFamily="34" charset="-128"/>
              </a:rPr>
              <a:t>intermediate results written to disk and then read back</a:t>
            </a:r>
          </a:p>
          <a:p>
            <a:r>
              <a:rPr lang="en-US" altLang="en-US" dirty="0">
                <a:ea typeface="MS PGothic" panose="020B0600070205080204" pitchFamily="34" charset="-128"/>
              </a:rPr>
              <a:t>Algorithm variants to generate (at least some) results on the fly, as input tuples are read in</a:t>
            </a:r>
          </a:p>
          <a:p>
            <a:pPr lvl="1"/>
            <a:r>
              <a:rPr lang="en-US" altLang="en-US" dirty="0">
                <a:ea typeface="MS PGothic" panose="020B0600070205080204" pitchFamily="34" charset="-128"/>
              </a:rPr>
              <a:t>E.g., hybrid hash join generates output tuples even as probe relation tuples in the in-memory partition (partition 0) are read in</a:t>
            </a:r>
          </a:p>
          <a:p>
            <a:pPr lvl="1"/>
            <a:r>
              <a:rPr lang="en-US" altLang="en-US" b="1" dirty="0">
                <a:solidFill>
                  <a:srgbClr val="002060"/>
                </a:solidFill>
                <a:ea typeface="MS PGothic" panose="020B0600070205080204" pitchFamily="34" charset="-128"/>
              </a:rPr>
              <a:t>Double-pipelined join technique</a:t>
            </a:r>
            <a:r>
              <a:rPr lang="en-US" altLang="en-US" dirty="0">
                <a:ea typeface="MS PGothic" panose="020B0600070205080204" pitchFamily="34" charset="-128"/>
              </a:rPr>
              <a:t>: Hybrid hash join, modified to buffer partition 0 tuples of both relations in-memory, reading them as they become available, and output results of any matches between partition 0 tuples</a:t>
            </a:r>
          </a:p>
          <a:p>
            <a:pPr lvl="2"/>
            <a:r>
              <a:rPr lang="en-US" altLang="en-US" dirty="0">
                <a:ea typeface="MS PGothic" panose="020B0600070205080204" pitchFamily="34" charset="-128"/>
              </a:rPr>
              <a:t>When a new r</a:t>
            </a:r>
            <a:r>
              <a:rPr lang="en-US" altLang="en-US" baseline="-25000" dirty="0">
                <a:ea typeface="MS PGothic" panose="020B0600070205080204" pitchFamily="34" charset="-128"/>
              </a:rPr>
              <a:t>0</a:t>
            </a:r>
            <a:r>
              <a:rPr lang="en-US" altLang="en-US" dirty="0">
                <a:ea typeface="MS PGothic" panose="020B0600070205080204" pitchFamily="34" charset="-128"/>
              </a:rPr>
              <a:t> tuple is found, match it with existing s</a:t>
            </a:r>
            <a:r>
              <a:rPr lang="en-US" altLang="en-US" baseline="-25000" dirty="0">
                <a:ea typeface="MS PGothic" panose="020B0600070205080204" pitchFamily="34" charset="-128"/>
              </a:rPr>
              <a:t>0</a:t>
            </a:r>
            <a:r>
              <a:rPr lang="en-US" altLang="en-US" dirty="0">
                <a:ea typeface="MS PGothic" panose="020B0600070205080204" pitchFamily="34" charset="-128"/>
              </a:rPr>
              <a:t> tuples, output matches, and save it in r</a:t>
            </a:r>
            <a:r>
              <a:rPr lang="en-US" altLang="en-US" baseline="-25000" dirty="0">
                <a:ea typeface="MS PGothic" panose="020B0600070205080204" pitchFamily="34" charset="-128"/>
              </a:rPr>
              <a:t>0</a:t>
            </a:r>
            <a:endParaRPr lang="en-US" altLang="en-US" dirty="0">
              <a:ea typeface="MS PGothic" panose="020B0600070205080204" pitchFamily="34" charset="-128"/>
            </a:endParaRPr>
          </a:p>
          <a:p>
            <a:pPr lvl="2"/>
            <a:r>
              <a:rPr lang="en-US" altLang="en-US" dirty="0">
                <a:ea typeface="MS PGothic" panose="020B0600070205080204" pitchFamily="34" charset="-128"/>
              </a:rPr>
              <a:t>Symmetrically for s</a:t>
            </a:r>
            <a:r>
              <a:rPr lang="en-US" altLang="en-US" baseline="-25000" dirty="0">
                <a:ea typeface="MS PGothic" panose="020B0600070205080204" pitchFamily="34" charset="-128"/>
              </a:rPr>
              <a:t>0</a:t>
            </a:r>
            <a:r>
              <a:rPr lang="en-US" altLang="en-US" dirty="0">
                <a:ea typeface="MS PGothic" panose="020B0600070205080204" pitchFamily="34" charset="-128"/>
              </a:rPr>
              <a:t> tuples</a:t>
            </a:r>
          </a:p>
        </p:txBody>
      </p:sp>
    </p:spTree>
    <p:extLst>
      <p:ext uri="{BB962C8B-B14F-4D97-AF65-F5344CB8AC3E}">
        <p14:creationId xmlns:p14="http://schemas.microsoft.com/office/powerpoint/2010/main" val="3250014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24B2D-71FF-4A45-8AA5-5331C99C2E70}"/>
              </a:ext>
            </a:extLst>
          </p:cNvPr>
          <p:cNvSpPr>
            <a:spLocks noGrp="1"/>
          </p:cNvSpPr>
          <p:nvPr>
            <p:ph type="title"/>
          </p:nvPr>
        </p:nvSpPr>
        <p:spPr/>
        <p:txBody>
          <a:bodyPr/>
          <a:lstStyle/>
          <a:p>
            <a:r>
              <a:rPr lang="en-IN" dirty="0"/>
              <a:t>Pipelining for Continuous-Stream Data</a:t>
            </a:r>
          </a:p>
        </p:txBody>
      </p:sp>
      <p:sp>
        <p:nvSpPr>
          <p:cNvPr id="3" name="Content Placeholder 2">
            <a:extLst>
              <a:ext uri="{FF2B5EF4-FFF2-40B4-BE49-F238E27FC236}">
                <a16:creationId xmlns:a16="http://schemas.microsoft.com/office/drawing/2014/main" id="{6E883B42-5FCE-49D9-8621-E31C60360102}"/>
              </a:ext>
            </a:extLst>
          </p:cNvPr>
          <p:cNvSpPr>
            <a:spLocks noGrp="1"/>
          </p:cNvSpPr>
          <p:nvPr>
            <p:ph idx="1"/>
          </p:nvPr>
        </p:nvSpPr>
        <p:spPr>
          <a:xfrm>
            <a:off x="1802167" y="908089"/>
            <a:ext cx="5657414" cy="2674316"/>
          </a:xfrm>
        </p:spPr>
        <p:txBody>
          <a:bodyPr/>
          <a:lstStyle/>
          <a:p>
            <a:r>
              <a:rPr lang="en-IN" b="1" dirty="0"/>
              <a:t>Data </a:t>
            </a:r>
            <a:r>
              <a:rPr lang="en-IN" b="1" dirty="0">
                <a:solidFill>
                  <a:srgbClr val="002060"/>
                </a:solidFill>
              </a:rPr>
              <a:t>streams</a:t>
            </a:r>
          </a:p>
          <a:p>
            <a:pPr lvl="1"/>
            <a:r>
              <a:rPr lang="en-IN" dirty="0"/>
              <a:t>Data entering database in a continuous manner</a:t>
            </a:r>
          </a:p>
          <a:p>
            <a:pPr lvl="1"/>
            <a:r>
              <a:rPr lang="en-IN" dirty="0"/>
              <a:t>E.g.,  Sensor networks, user clicks, …</a:t>
            </a:r>
          </a:p>
          <a:p>
            <a:r>
              <a:rPr lang="en-IN" b="1" dirty="0">
                <a:solidFill>
                  <a:srgbClr val="002060"/>
                </a:solidFill>
              </a:rPr>
              <a:t>Continuous queries</a:t>
            </a:r>
          </a:p>
          <a:p>
            <a:pPr lvl="1"/>
            <a:r>
              <a:rPr lang="en-IN" dirty="0"/>
              <a:t>Results get updated as streaming data enters the database</a:t>
            </a:r>
          </a:p>
          <a:p>
            <a:pPr lvl="1"/>
            <a:r>
              <a:rPr lang="en-IN" dirty="0"/>
              <a:t>Aggregation on windows is often used</a:t>
            </a:r>
          </a:p>
          <a:p>
            <a:pPr lvl="2"/>
            <a:r>
              <a:rPr lang="en-IN" dirty="0"/>
              <a:t>E.g., </a:t>
            </a:r>
            <a:r>
              <a:rPr lang="en-IN" b="1" dirty="0">
                <a:solidFill>
                  <a:srgbClr val="002060"/>
                </a:solidFill>
              </a:rPr>
              <a:t>tumbling windows </a:t>
            </a:r>
            <a:r>
              <a:rPr lang="en-IN" dirty="0"/>
              <a:t>divide time into units, e.g., hours, minutes</a:t>
            </a:r>
          </a:p>
          <a:p>
            <a:r>
              <a:rPr lang="en-IN" dirty="0"/>
              <a:t>Need to use pipelined processing algorithms</a:t>
            </a:r>
          </a:p>
          <a:p>
            <a:pPr lvl="1"/>
            <a:r>
              <a:rPr lang="en-IN" b="1" dirty="0">
                <a:solidFill>
                  <a:srgbClr val="002060"/>
                </a:solidFill>
              </a:rPr>
              <a:t>Punctuations</a:t>
            </a:r>
            <a:r>
              <a:rPr lang="en-IN" dirty="0"/>
              <a:t> used to infer when all data for a window has been received</a:t>
            </a:r>
          </a:p>
        </p:txBody>
      </p:sp>
    </p:spTree>
    <p:extLst>
      <p:ext uri="{BB962C8B-B14F-4D97-AF65-F5344CB8AC3E}">
        <p14:creationId xmlns:p14="http://schemas.microsoft.com/office/powerpoint/2010/main" val="16209240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F50DE-CBAC-4B8E-BCD9-A3C4041ECA99}"/>
              </a:ext>
            </a:extLst>
          </p:cNvPr>
          <p:cNvSpPr>
            <a:spLocks noGrp="1"/>
          </p:cNvSpPr>
          <p:nvPr>
            <p:ph type="title"/>
          </p:nvPr>
        </p:nvSpPr>
        <p:spPr/>
        <p:txBody>
          <a:bodyPr/>
          <a:lstStyle/>
          <a:p>
            <a:r>
              <a:rPr lang="en-IN" dirty="0"/>
              <a:t>Query Processing in Memory</a:t>
            </a:r>
          </a:p>
        </p:txBody>
      </p:sp>
      <p:sp>
        <p:nvSpPr>
          <p:cNvPr id="3" name="Content Placeholder 2">
            <a:extLst>
              <a:ext uri="{FF2B5EF4-FFF2-40B4-BE49-F238E27FC236}">
                <a16:creationId xmlns:a16="http://schemas.microsoft.com/office/drawing/2014/main" id="{B044ABE4-6C89-421A-BAAE-1C989B04FF76}"/>
              </a:ext>
            </a:extLst>
          </p:cNvPr>
          <p:cNvSpPr>
            <a:spLocks noGrp="1"/>
          </p:cNvSpPr>
          <p:nvPr>
            <p:ph idx="1"/>
          </p:nvPr>
        </p:nvSpPr>
        <p:spPr>
          <a:xfrm>
            <a:off x="1795509" y="890041"/>
            <a:ext cx="5537743" cy="2899909"/>
          </a:xfrm>
        </p:spPr>
        <p:txBody>
          <a:bodyPr/>
          <a:lstStyle/>
          <a:p>
            <a:r>
              <a:rPr lang="en-IN" dirty="0"/>
              <a:t>Query compilation to machine code</a:t>
            </a:r>
          </a:p>
          <a:p>
            <a:pPr lvl="1"/>
            <a:r>
              <a:rPr lang="en-IN" dirty="0"/>
              <a:t>Overheads of interpretation</a:t>
            </a:r>
          </a:p>
          <a:p>
            <a:pPr lvl="2"/>
            <a:r>
              <a:rPr lang="en-IN" dirty="0"/>
              <a:t>E.g., repeatedly finding attribute location within tuple, from metadata </a:t>
            </a:r>
          </a:p>
          <a:p>
            <a:pPr lvl="2"/>
            <a:r>
              <a:rPr lang="en-IN" dirty="0"/>
              <a:t>Overhead of expression evaluation</a:t>
            </a:r>
          </a:p>
          <a:p>
            <a:pPr lvl="1"/>
            <a:r>
              <a:rPr lang="en-IN" dirty="0"/>
              <a:t>Compilation can avoid many such overheads and speed up query processing</a:t>
            </a:r>
          </a:p>
          <a:p>
            <a:pPr lvl="1"/>
            <a:r>
              <a:rPr lang="en-IN" dirty="0"/>
              <a:t>Often via generation of Java byte code / LLVM, with just-in-time (JIT) compilation</a:t>
            </a:r>
          </a:p>
          <a:p>
            <a:r>
              <a:rPr lang="en-IN" dirty="0"/>
              <a:t>Column-oriented storage</a:t>
            </a:r>
          </a:p>
          <a:p>
            <a:pPr lvl="1"/>
            <a:r>
              <a:rPr lang="en-IN" dirty="0"/>
              <a:t>Allows vector operations (in conjunction with compilation)</a:t>
            </a:r>
          </a:p>
          <a:p>
            <a:r>
              <a:rPr lang="en-IN" dirty="0"/>
              <a:t>Cache conscious algorithms</a:t>
            </a:r>
          </a:p>
        </p:txBody>
      </p:sp>
    </p:spTree>
    <p:extLst>
      <p:ext uri="{BB962C8B-B14F-4D97-AF65-F5344CB8AC3E}">
        <p14:creationId xmlns:p14="http://schemas.microsoft.com/office/powerpoint/2010/main" val="374389897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525D2-5705-42BB-BF22-E8D0AFA55176}"/>
              </a:ext>
            </a:extLst>
          </p:cNvPr>
          <p:cNvSpPr>
            <a:spLocks noGrp="1"/>
          </p:cNvSpPr>
          <p:nvPr>
            <p:ph type="title"/>
          </p:nvPr>
        </p:nvSpPr>
        <p:spPr/>
        <p:txBody>
          <a:bodyPr/>
          <a:lstStyle/>
          <a:p>
            <a:r>
              <a:rPr lang="en-IN" dirty="0"/>
              <a:t>Cache Conscious Algorithms</a:t>
            </a:r>
          </a:p>
        </p:txBody>
      </p:sp>
      <p:sp>
        <p:nvSpPr>
          <p:cNvPr id="3" name="Content Placeholder 2">
            <a:extLst>
              <a:ext uri="{FF2B5EF4-FFF2-40B4-BE49-F238E27FC236}">
                <a16:creationId xmlns:a16="http://schemas.microsoft.com/office/drawing/2014/main" id="{DDA28705-5571-4565-8D33-7139B60F9019}"/>
              </a:ext>
            </a:extLst>
          </p:cNvPr>
          <p:cNvSpPr>
            <a:spLocks noGrp="1"/>
          </p:cNvSpPr>
          <p:nvPr>
            <p:ph idx="1"/>
          </p:nvPr>
        </p:nvSpPr>
        <p:spPr>
          <a:xfrm>
            <a:off x="1795510" y="826873"/>
            <a:ext cx="5592931" cy="3847396"/>
          </a:xfrm>
        </p:spPr>
        <p:txBody>
          <a:bodyPr/>
          <a:lstStyle/>
          <a:p>
            <a:r>
              <a:rPr lang="en-IN" dirty="0"/>
              <a:t>Goal: minimize cache misses, make best use of data fetched into the cache as part of a cache line</a:t>
            </a:r>
          </a:p>
          <a:p>
            <a:r>
              <a:rPr lang="en-IN" dirty="0"/>
              <a:t>For sorting:</a:t>
            </a:r>
          </a:p>
          <a:p>
            <a:pPr lvl="1"/>
            <a:r>
              <a:rPr lang="en-IN" dirty="0"/>
              <a:t>Use runs that are as large as L3 cache (a few megabytes) to avoid cache misses during sorting of a run</a:t>
            </a:r>
          </a:p>
          <a:p>
            <a:pPr lvl="1"/>
            <a:r>
              <a:rPr lang="en-IN" dirty="0"/>
              <a:t>Then merge runs as usual in merge-sort</a:t>
            </a:r>
          </a:p>
          <a:p>
            <a:r>
              <a:rPr lang="en-IN" dirty="0"/>
              <a:t>For hash-join</a:t>
            </a:r>
          </a:p>
          <a:p>
            <a:pPr lvl="1"/>
            <a:r>
              <a:rPr lang="en-IN" dirty="0"/>
              <a:t>First create partitions such that </a:t>
            </a:r>
            <a:r>
              <a:rPr lang="en-IN" dirty="0" err="1"/>
              <a:t>build+probe</a:t>
            </a:r>
            <a:r>
              <a:rPr lang="en-IN" dirty="0"/>
              <a:t> partitions fit in memory</a:t>
            </a:r>
          </a:p>
          <a:p>
            <a:pPr lvl="1"/>
            <a:r>
              <a:rPr lang="en-IN" dirty="0"/>
              <a:t>Then </a:t>
            </a:r>
            <a:r>
              <a:rPr lang="en-IN" dirty="0" err="1"/>
              <a:t>subpartition</a:t>
            </a:r>
            <a:r>
              <a:rPr lang="en-IN" dirty="0"/>
              <a:t> further </a:t>
            </a:r>
            <a:r>
              <a:rPr lang="en-IN" dirty="0" err="1"/>
              <a:t>s.t.</a:t>
            </a:r>
            <a:r>
              <a:rPr lang="en-IN" dirty="0"/>
              <a:t> build </a:t>
            </a:r>
            <a:r>
              <a:rPr lang="en-IN" dirty="0" err="1"/>
              <a:t>subpartition+index</a:t>
            </a:r>
            <a:r>
              <a:rPr lang="en-IN" dirty="0"/>
              <a:t> fits in L3 cache</a:t>
            </a:r>
          </a:p>
          <a:p>
            <a:pPr lvl="2"/>
            <a:r>
              <a:rPr lang="en-IN" dirty="0"/>
              <a:t>Speeds up probe phase significantly by avoiding cache misses</a:t>
            </a:r>
          </a:p>
          <a:p>
            <a:r>
              <a:rPr lang="en-IN" dirty="0"/>
              <a:t>Lay out attributes of tuples to maximize cache usage</a:t>
            </a:r>
          </a:p>
          <a:p>
            <a:pPr lvl="1"/>
            <a:r>
              <a:rPr lang="en-IN" dirty="0"/>
              <a:t>Attributes that are often accessed together should be stored adjacent to each other</a:t>
            </a:r>
          </a:p>
          <a:p>
            <a:r>
              <a:rPr lang="en-IN" dirty="0"/>
              <a:t>Use multiple threads for parallel query processing</a:t>
            </a:r>
          </a:p>
          <a:p>
            <a:pPr lvl="1"/>
            <a:r>
              <a:rPr lang="en-IN" dirty="0"/>
              <a:t>Cache misses leads to stall of one thread, but others can proceed</a:t>
            </a:r>
          </a:p>
        </p:txBody>
      </p:sp>
    </p:spTree>
    <p:extLst>
      <p:ext uri="{BB962C8B-B14F-4D97-AF65-F5344CB8AC3E}">
        <p14:creationId xmlns:p14="http://schemas.microsoft.com/office/powerpoint/2010/main" val="2313396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B606-2CCF-4B53-AE35-DAFCA66E268E}"/>
              </a:ext>
            </a:extLst>
          </p:cNvPr>
          <p:cNvSpPr>
            <a:spLocks noGrp="1"/>
          </p:cNvSpPr>
          <p:nvPr>
            <p:ph type="title"/>
          </p:nvPr>
        </p:nvSpPr>
        <p:spPr/>
        <p:txBody>
          <a:bodyPr/>
          <a:lstStyle/>
          <a:p>
            <a:r>
              <a:rPr lang="en-IN" dirty="0"/>
              <a:t>Buffer Manager</a:t>
            </a:r>
          </a:p>
        </p:txBody>
      </p:sp>
      <p:sp>
        <p:nvSpPr>
          <p:cNvPr id="3" name="Content Placeholder 2">
            <a:extLst>
              <a:ext uri="{FF2B5EF4-FFF2-40B4-BE49-F238E27FC236}">
                <a16:creationId xmlns:a16="http://schemas.microsoft.com/office/drawing/2014/main" id="{CF7F84A1-CA7B-4B3A-B767-97B0659D6C97}"/>
              </a:ext>
            </a:extLst>
          </p:cNvPr>
          <p:cNvSpPr>
            <a:spLocks noGrp="1"/>
          </p:cNvSpPr>
          <p:nvPr>
            <p:ph idx="1"/>
          </p:nvPr>
        </p:nvSpPr>
        <p:spPr>
          <a:xfrm>
            <a:off x="1753792" y="820342"/>
            <a:ext cx="5747840" cy="3677840"/>
          </a:xfrm>
        </p:spPr>
        <p:txBody>
          <a:bodyPr/>
          <a:lstStyle/>
          <a:p>
            <a:r>
              <a:rPr lang="en-US" altLang="en-US" b="1" dirty="0">
                <a:solidFill>
                  <a:srgbClr val="002060"/>
                </a:solidFill>
              </a:rPr>
              <a:t>Buffer replacement strategy </a:t>
            </a:r>
            <a:r>
              <a:rPr lang="en-US" altLang="en-US" dirty="0">
                <a:solidFill>
                  <a:schemeClr val="accent4"/>
                </a:solidFill>
              </a:rPr>
              <a:t>(details coming up!)</a:t>
            </a:r>
            <a:endParaRPr lang="en-US" altLang="en-US" b="1" dirty="0">
              <a:solidFill>
                <a:schemeClr val="accent4"/>
              </a:solidFill>
            </a:endParaRPr>
          </a:p>
          <a:p>
            <a:r>
              <a:rPr lang="en-US" altLang="en-US" b="1" dirty="0">
                <a:solidFill>
                  <a:srgbClr val="002060"/>
                </a:solidFill>
              </a:rPr>
              <a:t>Pinned block: </a:t>
            </a:r>
            <a:r>
              <a:rPr lang="en-US" altLang="en-US" dirty="0"/>
              <a:t>memory block that is not allowed to be written back to disk</a:t>
            </a:r>
          </a:p>
          <a:p>
            <a:pPr lvl="1"/>
            <a:r>
              <a:rPr lang="en-US" altLang="en-US" b="1" dirty="0">
                <a:solidFill>
                  <a:srgbClr val="002060"/>
                </a:solidFill>
              </a:rPr>
              <a:t>Pin</a:t>
            </a:r>
            <a:r>
              <a:rPr lang="en-US" altLang="en-US" dirty="0"/>
              <a:t> done before reading/writing data from a block</a:t>
            </a:r>
          </a:p>
          <a:p>
            <a:pPr lvl="1"/>
            <a:r>
              <a:rPr lang="en-US" altLang="en-US" b="1" dirty="0">
                <a:solidFill>
                  <a:srgbClr val="002060"/>
                </a:solidFill>
              </a:rPr>
              <a:t>Unpin</a:t>
            </a:r>
            <a:r>
              <a:rPr lang="en-US" altLang="en-US" dirty="0"/>
              <a:t> done when read /write is complete</a:t>
            </a:r>
          </a:p>
          <a:p>
            <a:pPr lvl="1"/>
            <a:r>
              <a:rPr lang="en-US" altLang="en-US" dirty="0"/>
              <a:t>Multiple concurrent pin/unpin operations possible</a:t>
            </a:r>
          </a:p>
          <a:p>
            <a:pPr lvl="2"/>
            <a:r>
              <a:rPr lang="en-US" altLang="en-US" dirty="0"/>
              <a:t>Keep a pin count, buffer block can be evicted only if pin count = 0</a:t>
            </a:r>
          </a:p>
          <a:p>
            <a:r>
              <a:rPr lang="en-IN" b="1" dirty="0">
                <a:solidFill>
                  <a:srgbClr val="002060"/>
                </a:solidFill>
              </a:rPr>
              <a:t>Shared and exclusive locks on buffer</a:t>
            </a:r>
          </a:p>
          <a:p>
            <a:pPr lvl="1"/>
            <a:r>
              <a:rPr lang="en-IN" dirty="0"/>
              <a:t>Needed to prevent concurrent operations from reading page contents as they are moved/reorganized, and to ensure only one move/reorganize at a time</a:t>
            </a:r>
          </a:p>
          <a:p>
            <a:pPr lvl="1"/>
            <a:r>
              <a:rPr lang="en-IN" dirty="0"/>
              <a:t>Readers get shared lock, updates to a block require exclusive lock</a:t>
            </a:r>
          </a:p>
          <a:p>
            <a:pPr lvl="1"/>
            <a:r>
              <a:rPr lang="en-IN" b="1" dirty="0">
                <a:solidFill>
                  <a:srgbClr val="002060"/>
                </a:solidFill>
              </a:rPr>
              <a:t>Locking rules:</a:t>
            </a:r>
          </a:p>
          <a:p>
            <a:pPr lvl="2"/>
            <a:r>
              <a:rPr lang="en-IN" dirty="0"/>
              <a:t>Only one process can get exclusive lock at a time</a:t>
            </a:r>
          </a:p>
          <a:p>
            <a:pPr lvl="2"/>
            <a:r>
              <a:rPr lang="en-IN" dirty="0"/>
              <a:t>Shared lock cannot be concurrently with exclusive lock</a:t>
            </a:r>
          </a:p>
          <a:p>
            <a:pPr lvl="2"/>
            <a:r>
              <a:rPr lang="en-IN" dirty="0"/>
              <a:t>Multiple processes may be given shared lock concurrently</a:t>
            </a:r>
          </a:p>
          <a:p>
            <a:pPr lvl="1"/>
            <a:endParaRPr lang="en-IN" dirty="0"/>
          </a:p>
        </p:txBody>
      </p:sp>
    </p:spTree>
    <p:extLst>
      <p:ext uri="{BB962C8B-B14F-4D97-AF65-F5344CB8AC3E}">
        <p14:creationId xmlns:p14="http://schemas.microsoft.com/office/powerpoint/2010/main" val="162184797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6" name="Rectangle 4"/>
          <p:cNvSpPr>
            <a:spLocks noGrp="1" noChangeArrowheads="1"/>
          </p:cNvSpPr>
          <p:nvPr>
            <p:ph type="ctrTitle"/>
          </p:nvPr>
        </p:nvSpPr>
        <p:spPr/>
        <p:txBody>
          <a:bodyPr/>
          <a:lstStyle/>
          <a:p>
            <a:r>
              <a:rPr lang="en-US" altLang="en-US" dirty="0"/>
              <a:t>End of Chapter 15</a:t>
            </a:r>
          </a:p>
        </p:txBody>
      </p:sp>
    </p:spTree>
    <p:extLst>
      <p:ext uri="{BB962C8B-B14F-4D97-AF65-F5344CB8AC3E}">
        <p14:creationId xmlns:p14="http://schemas.microsoft.com/office/powerpoint/2010/main" val="2078219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A825988C-0BEA-4076-AD30-1AA35CE893E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a:t>
            </a:r>
          </a:p>
        </p:txBody>
      </p:sp>
      <p:sp>
        <p:nvSpPr>
          <p:cNvPr id="109571" name="Rectangle 3">
            <a:extLst>
              <a:ext uri="{FF2B5EF4-FFF2-40B4-BE49-F238E27FC236}">
                <a16:creationId xmlns:a16="http://schemas.microsoft.com/office/drawing/2014/main" id="{31D39CE6-9D47-4551-984A-3D9511D5D425}"/>
              </a:ext>
            </a:extLst>
          </p:cNvPr>
          <p:cNvSpPr>
            <a:spLocks noGrp="1" noChangeArrowheads="1"/>
          </p:cNvSpPr>
          <p:nvPr>
            <p:ph idx="1"/>
          </p:nvPr>
        </p:nvSpPr>
        <p:spPr/>
        <p:txBody>
          <a:bodyPr/>
          <a:lstStyle/>
          <a:p>
            <a:r>
              <a:rPr lang="en-US" altLang="en-US" dirty="0"/>
              <a:t>Most operating systems replace the block </a:t>
            </a:r>
            <a:r>
              <a:rPr lang="en-US" altLang="en-US" b="1" dirty="0">
                <a:solidFill>
                  <a:srgbClr val="002060"/>
                </a:solidFill>
              </a:rPr>
              <a:t>least recently used</a:t>
            </a:r>
            <a:r>
              <a:rPr lang="en-US" altLang="en-US" dirty="0">
                <a:solidFill>
                  <a:srgbClr val="002060"/>
                </a:solidFill>
              </a:rPr>
              <a:t> (LRU strategy)</a:t>
            </a:r>
          </a:p>
          <a:p>
            <a:pPr lvl="1"/>
            <a:r>
              <a:rPr lang="en-US" altLang="en-US" dirty="0"/>
              <a:t>Idea behind LRU – use past pattern of block references as a predictor of future references</a:t>
            </a:r>
          </a:p>
          <a:p>
            <a:pPr lvl="1"/>
            <a:r>
              <a:rPr lang="en-US" altLang="en-US" dirty="0"/>
              <a:t>LRU can be bad for some queries</a:t>
            </a:r>
          </a:p>
          <a:p>
            <a:r>
              <a:rPr lang="en-US" altLang="en-US" dirty="0"/>
              <a:t>Queries have well-defined access patterns (such as sequential scans), and a database system can use the information in a user</a:t>
            </a:r>
            <a:r>
              <a:rPr lang="ja-JP" altLang="en-US" dirty="0"/>
              <a:t>’</a:t>
            </a:r>
            <a:r>
              <a:rPr lang="en-US" altLang="ja-JP" dirty="0"/>
              <a:t>s query to predict future references</a:t>
            </a:r>
          </a:p>
          <a:p>
            <a:r>
              <a:rPr lang="en-US" altLang="en-US" dirty="0"/>
              <a:t>Mixed strategy with hints on replacement strategy provided</a:t>
            </a:r>
            <a:br>
              <a:rPr lang="en-US" altLang="en-US" dirty="0"/>
            </a:br>
            <a:r>
              <a:rPr lang="en-US" altLang="en-US" dirty="0"/>
              <a:t>by the query optimizer is preferable</a:t>
            </a:r>
            <a:endParaRPr lang="en-US" altLang="ja-JP" dirty="0"/>
          </a:p>
          <a:p>
            <a:pPr marL="257175" lvl="1">
              <a:buClr>
                <a:srgbClr val="002060"/>
              </a:buClr>
              <a:buSzPct val="100000"/>
              <a:buFont typeface="Wingdings" panose="05000000000000000000" pitchFamily="2" charset="2"/>
              <a:buChar char="§"/>
            </a:pPr>
            <a:r>
              <a:rPr lang="en-US" altLang="en-US" dirty="0"/>
              <a:t>Example of bad access pattern for LRU: when computing the join of 2 relations r and s by a nested loops</a:t>
            </a:r>
            <a:endParaRPr lang="en-US" altLang="en-US" sz="600" dirty="0"/>
          </a:p>
          <a:p>
            <a:pPr marL="0" lvl="1" indent="0">
              <a:buClr>
                <a:srgbClr val="002060"/>
              </a:buClr>
              <a:buSzPct val="100000"/>
              <a:buNone/>
            </a:pPr>
            <a:r>
              <a:rPr lang="en-US" altLang="en-US" sz="600" dirty="0"/>
              <a:t> </a:t>
            </a:r>
            <a:br>
              <a:rPr lang="en-US" altLang="en-US" dirty="0"/>
            </a:br>
            <a:r>
              <a:rPr lang="en-US" altLang="en-US" dirty="0"/>
              <a:t>          for each tuple </a:t>
            </a:r>
            <a:r>
              <a:rPr lang="en-US" altLang="en-US" i="1" dirty="0" err="1"/>
              <a:t>tr</a:t>
            </a:r>
            <a:r>
              <a:rPr lang="en-US" altLang="en-US" dirty="0"/>
              <a:t> of </a:t>
            </a:r>
            <a:r>
              <a:rPr lang="en-US" altLang="en-US" i="1" dirty="0"/>
              <a:t>r</a:t>
            </a:r>
            <a:r>
              <a:rPr lang="en-US" altLang="en-US" dirty="0"/>
              <a:t> do </a:t>
            </a:r>
            <a:br>
              <a:rPr lang="en-US" altLang="en-US" dirty="0"/>
            </a:br>
            <a:r>
              <a:rPr lang="en-US" altLang="en-US" dirty="0"/>
              <a:t>            for each tuple </a:t>
            </a:r>
            <a:r>
              <a:rPr lang="en-US" altLang="en-US" i="1" dirty="0" err="1"/>
              <a:t>ts</a:t>
            </a:r>
            <a:r>
              <a:rPr lang="en-US" altLang="en-US" dirty="0"/>
              <a:t> of </a:t>
            </a:r>
            <a:r>
              <a:rPr lang="en-US" altLang="en-US" i="1" dirty="0"/>
              <a:t>s</a:t>
            </a:r>
            <a:r>
              <a:rPr lang="en-US" altLang="en-US" dirty="0"/>
              <a:t> do </a:t>
            </a:r>
            <a:br>
              <a:rPr lang="en-US" altLang="en-US" dirty="0"/>
            </a:br>
            <a:r>
              <a:rPr lang="en-US" altLang="en-US" dirty="0"/>
              <a:t>              if the tuples </a:t>
            </a:r>
            <a:r>
              <a:rPr lang="en-US" altLang="en-US" i="1" dirty="0" err="1"/>
              <a:t>tr</a:t>
            </a:r>
            <a:r>
              <a:rPr lang="en-US" altLang="en-US" dirty="0"/>
              <a:t> and </a:t>
            </a:r>
            <a:r>
              <a:rPr lang="en-US" altLang="en-US" i="1" dirty="0" err="1"/>
              <a:t>ts</a:t>
            </a:r>
            <a:r>
              <a:rPr lang="en-US" altLang="en-US" dirty="0"/>
              <a:t> match …</a:t>
            </a:r>
          </a:p>
          <a:p>
            <a:pPr lvl="1"/>
            <a:endParaRPr lang="en-US" altLang="ja-JP" dirty="0"/>
          </a:p>
        </p:txBody>
      </p:sp>
    </p:spTree>
    <p:extLst>
      <p:ext uri="{BB962C8B-B14F-4D97-AF65-F5344CB8AC3E}">
        <p14:creationId xmlns:p14="http://schemas.microsoft.com/office/powerpoint/2010/main" val="2354604832"/>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5B6FA003-27DD-458A-AD52-B4FAA99156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 (Cont.)</a:t>
            </a:r>
          </a:p>
        </p:txBody>
      </p:sp>
      <p:sp>
        <p:nvSpPr>
          <p:cNvPr id="111619" name="Rectangle 3">
            <a:extLst>
              <a:ext uri="{FF2B5EF4-FFF2-40B4-BE49-F238E27FC236}">
                <a16:creationId xmlns:a16="http://schemas.microsoft.com/office/drawing/2014/main" id="{F627A5AA-5705-427E-A851-235ADA470EA8}"/>
              </a:ext>
            </a:extLst>
          </p:cNvPr>
          <p:cNvSpPr>
            <a:spLocks noGrp="1" noChangeArrowheads="1"/>
          </p:cNvSpPr>
          <p:nvPr>
            <p:ph idx="1"/>
          </p:nvPr>
        </p:nvSpPr>
        <p:spPr>
          <a:xfrm>
            <a:off x="1753791" y="820342"/>
            <a:ext cx="5687916" cy="4008539"/>
          </a:xfrm>
        </p:spPr>
        <p:txBody>
          <a:bodyPr/>
          <a:lstStyle/>
          <a:p>
            <a:r>
              <a:rPr lang="en-US" altLang="en-US" b="1" dirty="0">
                <a:solidFill>
                  <a:srgbClr val="002060"/>
                </a:solidFill>
              </a:rPr>
              <a:t>Toss-immediate</a:t>
            </a:r>
            <a:r>
              <a:rPr lang="en-US" altLang="en-US" dirty="0"/>
              <a:t> strategy – frees the space occupied by a block as soon as the final tuple of that block has been processed</a:t>
            </a:r>
          </a:p>
          <a:p>
            <a:r>
              <a:rPr lang="en-US" altLang="en-US" b="1" dirty="0">
                <a:solidFill>
                  <a:srgbClr val="002060"/>
                </a:solidFill>
              </a:rPr>
              <a:t>Most recently used (MRU) strategy</a:t>
            </a:r>
            <a:r>
              <a:rPr lang="en-US" altLang="en-US" dirty="0">
                <a:solidFill>
                  <a:srgbClr val="002060"/>
                </a:solidFill>
              </a:rPr>
              <a:t> </a:t>
            </a:r>
            <a:r>
              <a:rPr lang="en-US" altLang="en-US" dirty="0"/>
              <a:t>–  system must pin the block currently being processed.  After the final tuple of that block has been processed, the block is unpinned, and it becomes the most recently used block.</a:t>
            </a:r>
          </a:p>
          <a:p>
            <a:r>
              <a:rPr lang="en-US" altLang="en-US" dirty="0"/>
              <a:t>Buffer manager can use statistical information regarding the probability that a request will reference a particular relation</a:t>
            </a:r>
          </a:p>
          <a:p>
            <a:pPr lvl="1"/>
            <a:r>
              <a:rPr lang="en-US" altLang="en-US" dirty="0"/>
              <a:t>E.g., the data dictionary is frequently accessed.  Heuristic:  keep data-dictionary blocks in main memory buffer</a:t>
            </a:r>
          </a:p>
          <a:p>
            <a:r>
              <a:rPr lang="en-US" altLang="en-US" dirty="0"/>
              <a:t>Operating system or buffer manager may reorder writes</a:t>
            </a:r>
          </a:p>
          <a:p>
            <a:pPr lvl="1"/>
            <a:r>
              <a:rPr lang="en-US" altLang="en-US" dirty="0"/>
              <a:t>Can lead to corruption of data structures on disk</a:t>
            </a:r>
          </a:p>
          <a:p>
            <a:pPr lvl="2"/>
            <a:r>
              <a:rPr lang="en-US" altLang="en-US" dirty="0"/>
              <a:t>E.g., linked list of blocks with missing block on disk</a:t>
            </a:r>
          </a:p>
          <a:p>
            <a:pPr lvl="2"/>
            <a:r>
              <a:rPr lang="en-US" altLang="en-US" dirty="0"/>
              <a:t>File systems perform consistency check to detect such situations</a:t>
            </a:r>
          </a:p>
          <a:p>
            <a:pPr lvl="1"/>
            <a:r>
              <a:rPr lang="en-US" altLang="en-US" dirty="0"/>
              <a:t>Careful ordering of writes can avoid many such problems</a:t>
            </a:r>
          </a:p>
        </p:txBody>
      </p:sp>
    </p:spTree>
    <p:extLst>
      <p:ext uri="{BB962C8B-B14F-4D97-AF65-F5344CB8AC3E}">
        <p14:creationId xmlns:p14="http://schemas.microsoft.com/office/powerpoint/2010/main" val="3456861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pPr algn="l"/>
            <a:r>
              <a:rPr lang="en-US" dirty="0">
                <a:solidFill>
                  <a:schemeClr val="bg1"/>
                </a:solidFill>
              </a:rPr>
              <a:t>Replacement Policy</a:t>
            </a:r>
          </a:p>
        </p:txBody>
      </p:sp>
      <p:sp>
        <p:nvSpPr>
          <p:cNvPr id="3" name="Content Placeholder 2"/>
          <p:cNvSpPr>
            <a:spLocks noGrp="1"/>
          </p:cNvSpPr>
          <p:nvPr>
            <p:ph sz="half" idx="1"/>
          </p:nvPr>
        </p:nvSpPr>
        <p:spPr>
          <a:xfrm>
            <a:off x="338578" y="742950"/>
            <a:ext cx="8267140" cy="3701428"/>
          </a:xfrm>
        </p:spPr>
        <p:txBody>
          <a:bodyPr>
            <a:normAutofit fontScale="92500" lnSpcReduction="10000"/>
          </a:bodyPr>
          <a:lstStyle/>
          <a:p>
            <a:r>
              <a:rPr lang="en-US" dirty="0"/>
              <a:t>The </a:t>
            </a:r>
            <a:r>
              <a:rPr lang="en-US" i="1" dirty="0"/>
              <a:t>replacement policy</a:t>
            </a:r>
            <a:r>
              <a:rPr lang="en-US" dirty="0"/>
              <a:t> is one of the most important factors in database management system implementation and configuration.</a:t>
            </a:r>
          </a:p>
          <a:p>
            <a:r>
              <a:rPr lang="en-US" dirty="0"/>
              <a:t>A very simple, introductory explanation is</a:t>
            </a:r>
            <a:br>
              <a:rPr lang="en-US" dirty="0"/>
            </a:br>
            <a:r>
              <a:rPr lang="en-US" dirty="0"/>
              <a:t>(</a:t>
            </a:r>
            <a:r>
              <a:rPr lang="en-US" dirty="0">
                <a:hlinkClick r:id="rId2"/>
              </a:rPr>
              <a:t>https://en.wikipedia.org/wiki/Cache_replacement_policies)</a:t>
            </a:r>
            <a:r>
              <a:rPr lang="en-US" dirty="0"/>
              <a:t>.</a:t>
            </a:r>
          </a:p>
          <a:p>
            <a:pPr lvl="1"/>
            <a:r>
              <a:rPr lang="en-US" dirty="0"/>
              <a:t>There are a lot of possible policies.</a:t>
            </a:r>
          </a:p>
          <a:p>
            <a:pPr lvl="1"/>
            <a:r>
              <a:rPr lang="en-US" dirty="0"/>
              <a:t>The </a:t>
            </a:r>
            <a:r>
              <a:rPr lang="en-US" i="1" dirty="0"/>
              <a:t>most</a:t>
            </a:r>
            <a:r>
              <a:rPr lang="en-US" dirty="0"/>
              <a:t> efficient caching algorithm would be to always discard the information that will not be needed for the longest time in the future. This optimal result is referred to as </a:t>
            </a:r>
            <a:r>
              <a:rPr lang="en-US" dirty="0" err="1">
                <a:hlinkClick r:id="rId3" tooltip="László Bélády"/>
              </a:rPr>
              <a:t>Bélády</a:t>
            </a:r>
            <a:r>
              <a:rPr lang="en-US" dirty="0" err="1"/>
              <a:t>'s</a:t>
            </a:r>
            <a:r>
              <a:rPr lang="en-US" dirty="0"/>
              <a:t> optimal algorithm/simply optimal replacement policy or </a:t>
            </a:r>
            <a:r>
              <a:rPr lang="en-US" dirty="0">
                <a:hlinkClick r:id="rId4" tooltip="Page replacement algorithm"/>
              </a:rPr>
              <a:t>the clairvoyant algorithm</a:t>
            </a:r>
            <a:r>
              <a:rPr lang="en-US" dirty="0"/>
              <a:t>. </a:t>
            </a:r>
          </a:p>
          <a:p>
            <a:r>
              <a:rPr lang="en-US" dirty="0"/>
              <a:t>All implementable policies are an attempt to approximate knowledge of the future based on knowledge of the past.</a:t>
            </a:r>
          </a:p>
          <a:p>
            <a:r>
              <a:rPr lang="en-US" dirty="0"/>
              <a:t>Least Recently Used is based on the simplest assumption</a:t>
            </a:r>
          </a:p>
          <a:p>
            <a:pPr lvl="1"/>
            <a:r>
              <a:rPr lang="en-US" dirty="0"/>
              <a:t>The information that will not be needed for the longest time.</a:t>
            </a:r>
          </a:p>
          <a:p>
            <a:pPr lvl="1"/>
            <a:r>
              <a:rPr lang="en-US" dirty="0"/>
              <a:t>Is the information that has not been accessed for the longest time.</a:t>
            </a:r>
          </a:p>
        </p:txBody>
      </p:sp>
    </p:spTree>
    <p:extLst>
      <p:ext uri="{BB962C8B-B14F-4D97-AF65-F5344CB8AC3E}">
        <p14:creationId xmlns:p14="http://schemas.microsoft.com/office/powerpoint/2010/main" val="3864602572"/>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a:solidFill>
                  <a:schemeClr val="bg1"/>
                </a:solidFill>
              </a:rPr>
              <a:t>The “Clock Algorithm”</a:t>
            </a:r>
          </a:p>
        </p:txBody>
      </p:sp>
      <p:sp>
        <p:nvSpPr>
          <p:cNvPr id="3" name="Content Placeholder 2"/>
          <p:cNvSpPr>
            <a:spLocks noGrp="1"/>
          </p:cNvSpPr>
          <p:nvPr>
            <p:ph sz="half" idx="1"/>
          </p:nvPr>
        </p:nvSpPr>
        <p:spPr>
          <a:xfrm>
            <a:off x="176992" y="694944"/>
            <a:ext cx="6031784" cy="3877056"/>
          </a:xfrm>
        </p:spPr>
        <p:txBody>
          <a:bodyPr>
            <a:normAutofit fontScale="85000" lnSpcReduction="20000"/>
          </a:bodyPr>
          <a:lstStyle/>
          <a:p>
            <a:pPr>
              <a:lnSpc>
                <a:spcPct val="120000"/>
              </a:lnSpc>
              <a:spcBef>
                <a:spcPts val="0"/>
              </a:spcBef>
              <a:spcAft>
                <a:spcPts val="200"/>
              </a:spcAft>
            </a:pPr>
            <a:r>
              <a:rPr lang="en-US" dirty="0"/>
              <a:t>LRU is (perceived to be) expensive</a:t>
            </a:r>
          </a:p>
          <a:p>
            <a:pPr lvl="1">
              <a:lnSpc>
                <a:spcPct val="120000"/>
              </a:lnSpc>
              <a:spcBef>
                <a:spcPts val="0"/>
              </a:spcBef>
              <a:spcAft>
                <a:spcPts val="200"/>
              </a:spcAft>
            </a:pPr>
            <a:r>
              <a:rPr lang="en-US" dirty="0"/>
              <a:t>Maintain timestamp for each block.</a:t>
            </a:r>
          </a:p>
          <a:p>
            <a:pPr lvl="1">
              <a:lnSpc>
                <a:spcPct val="120000"/>
              </a:lnSpc>
              <a:spcBef>
                <a:spcPts val="0"/>
              </a:spcBef>
              <a:spcAft>
                <a:spcPts val="200"/>
              </a:spcAft>
            </a:pPr>
            <a:r>
              <a:rPr lang="en-US" dirty="0"/>
              <a:t>Update and resort blocks on access.</a:t>
            </a:r>
          </a:p>
          <a:p>
            <a:pPr>
              <a:lnSpc>
                <a:spcPct val="120000"/>
              </a:lnSpc>
              <a:spcBef>
                <a:spcPts val="0"/>
              </a:spcBef>
              <a:spcAft>
                <a:spcPts val="200"/>
              </a:spcAft>
            </a:pPr>
            <a:r>
              <a:rPr lang="en-US" dirty="0"/>
              <a:t>The “Clock Algorithm” is a less expensive approximation.</a:t>
            </a:r>
          </a:p>
          <a:p>
            <a:pPr lvl="1">
              <a:lnSpc>
                <a:spcPct val="120000"/>
              </a:lnSpc>
              <a:spcBef>
                <a:spcPts val="0"/>
              </a:spcBef>
              <a:spcAft>
                <a:spcPts val="200"/>
              </a:spcAft>
            </a:pPr>
            <a:r>
              <a:rPr lang="en-US" dirty="0"/>
              <a:t>Arrange the frames (places blocks can go) into a logical circle like the seconds on a clock face.</a:t>
            </a:r>
          </a:p>
          <a:p>
            <a:pPr lvl="1">
              <a:lnSpc>
                <a:spcPct val="120000"/>
              </a:lnSpc>
              <a:spcBef>
                <a:spcPts val="0"/>
              </a:spcBef>
              <a:spcAft>
                <a:spcPts val="200"/>
              </a:spcAft>
            </a:pPr>
            <a:r>
              <a:rPr lang="en-US" dirty="0"/>
              <a:t>Each frame is marked 0 or 1.</a:t>
            </a:r>
          </a:p>
          <a:p>
            <a:pPr lvl="2">
              <a:lnSpc>
                <a:spcPct val="120000"/>
              </a:lnSpc>
              <a:spcBef>
                <a:spcPts val="0"/>
              </a:spcBef>
              <a:spcAft>
                <a:spcPts val="200"/>
              </a:spcAft>
            </a:pPr>
            <a:r>
              <a:rPr lang="en-US" dirty="0"/>
              <a:t>Set to 1 when block added to frame.</a:t>
            </a:r>
          </a:p>
          <a:p>
            <a:pPr lvl="2">
              <a:lnSpc>
                <a:spcPct val="120000"/>
              </a:lnSpc>
              <a:spcBef>
                <a:spcPts val="0"/>
              </a:spcBef>
              <a:spcAft>
                <a:spcPts val="200"/>
              </a:spcAft>
            </a:pPr>
            <a:r>
              <a:rPr lang="en-US" dirty="0"/>
              <a:t>Or when application accesses a block in frame.</a:t>
            </a:r>
          </a:p>
          <a:p>
            <a:pPr lvl="1">
              <a:lnSpc>
                <a:spcPct val="120000"/>
              </a:lnSpc>
              <a:spcBef>
                <a:spcPts val="0"/>
              </a:spcBef>
              <a:spcAft>
                <a:spcPts val="200"/>
              </a:spcAft>
            </a:pPr>
            <a:r>
              <a:rPr lang="en-US" dirty="0"/>
              <a:t>Replacement choice</a:t>
            </a:r>
          </a:p>
          <a:p>
            <a:pPr lvl="2">
              <a:lnSpc>
                <a:spcPct val="120000"/>
              </a:lnSpc>
              <a:spcBef>
                <a:spcPts val="0"/>
              </a:spcBef>
              <a:spcAft>
                <a:spcPts val="200"/>
              </a:spcAft>
            </a:pPr>
            <a:r>
              <a:rPr lang="en-US" dirty="0"/>
              <a:t>Sweep second hand clockwise one frame at a time.</a:t>
            </a:r>
          </a:p>
          <a:p>
            <a:pPr lvl="2">
              <a:lnSpc>
                <a:spcPct val="120000"/>
              </a:lnSpc>
              <a:spcBef>
                <a:spcPts val="0"/>
              </a:spcBef>
              <a:spcAft>
                <a:spcPts val="200"/>
              </a:spcAft>
            </a:pPr>
            <a:r>
              <a:rPr lang="en-US" dirty="0"/>
              <a:t>If bit is 0, choose for replacement.</a:t>
            </a:r>
          </a:p>
          <a:p>
            <a:pPr lvl="2">
              <a:lnSpc>
                <a:spcPct val="120000"/>
              </a:lnSpc>
              <a:spcBef>
                <a:spcPts val="0"/>
              </a:spcBef>
              <a:spcAft>
                <a:spcPts val="200"/>
              </a:spcAft>
            </a:pPr>
            <a:r>
              <a:rPr lang="en-US" dirty="0"/>
              <a:t>If bit is 1, set bit to zero and go to next frame.</a:t>
            </a:r>
          </a:p>
          <a:p>
            <a:pPr>
              <a:lnSpc>
                <a:spcPct val="120000"/>
              </a:lnSpc>
              <a:spcBef>
                <a:spcPts val="0"/>
              </a:spcBef>
              <a:spcAft>
                <a:spcPts val="200"/>
              </a:spcAft>
            </a:pPr>
            <a:r>
              <a:rPr lang="en-US" dirty="0"/>
              <a:t>The basic idea is. On a clock face</a:t>
            </a:r>
          </a:p>
          <a:p>
            <a:pPr lvl="1">
              <a:lnSpc>
                <a:spcPct val="120000"/>
              </a:lnSpc>
              <a:spcBef>
                <a:spcPts val="0"/>
              </a:spcBef>
              <a:spcAft>
                <a:spcPts val="200"/>
              </a:spcAft>
            </a:pPr>
            <a:r>
              <a:rPr lang="en-US" dirty="0"/>
              <a:t>If the second hand is currently at 27 seconds.</a:t>
            </a:r>
          </a:p>
          <a:p>
            <a:pPr lvl="1">
              <a:lnSpc>
                <a:spcPct val="120000"/>
              </a:lnSpc>
              <a:spcBef>
                <a:spcPts val="0"/>
              </a:spcBef>
              <a:spcAft>
                <a:spcPts val="200"/>
              </a:spcAft>
            </a:pPr>
            <a:r>
              <a:rPr lang="en-US" dirty="0"/>
              <a:t>The 28 second tick mark is “the least recently touched mark.”</a:t>
            </a:r>
          </a:p>
        </p:txBody>
      </p:sp>
      <p:pic>
        <p:nvPicPr>
          <p:cNvPr id="6" name="Picture 5"/>
          <p:cNvPicPr>
            <a:picLocks noChangeAspect="1"/>
          </p:cNvPicPr>
          <p:nvPr/>
        </p:nvPicPr>
        <p:blipFill>
          <a:blip r:embed="rId2"/>
          <a:stretch>
            <a:fillRect/>
          </a:stretch>
        </p:blipFill>
        <p:spPr>
          <a:xfrm>
            <a:off x="5873704" y="583970"/>
            <a:ext cx="2991149" cy="2715514"/>
          </a:xfrm>
          <a:prstGeom prst="rect">
            <a:avLst/>
          </a:prstGeom>
        </p:spPr>
      </p:pic>
    </p:spTree>
    <p:extLst>
      <p:ext uri="{BB962C8B-B14F-4D97-AF65-F5344CB8AC3E}">
        <p14:creationId xmlns:p14="http://schemas.microsoft.com/office/powerpoint/2010/main" val="2019915888"/>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Reminder</a:t>
            </a:r>
            <a:endParaRPr lang="en-US" altLang="en-US" sz="1600" i="1" dirty="0">
              <a:solidFill>
                <a:schemeClr val="bg1"/>
              </a:solidFill>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2</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(S20): </a:t>
            </a:r>
            <a:r>
              <a:rPr lang="en-US" altLang="en-US" sz="1200" i="1" dirty="0">
                <a:solidFill>
                  <a:schemeClr val="bg1"/>
                </a:solidFill>
              </a:rPr>
              <a:t>Lecture 10: Indexes, Query Processing/Optimization</a:t>
            </a:r>
          </a:p>
        </p:txBody>
      </p:sp>
    </p:spTree>
    <p:extLst>
      <p:ext uri="{BB962C8B-B14F-4D97-AF65-F5344CB8AC3E}">
        <p14:creationId xmlns:p14="http://schemas.microsoft.com/office/powerpoint/2010/main" val="1230661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pPr algn="l"/>
            <a:r>
              <a:rPr lang="en-US" dirty="0">
                <a:solidFill>
                  <a:schemeClr val="bg1"/>
                </a:solidFill>
              </a:rPr>
              <a:t>Replacement Algorithm</a:t>
            </a:r>
          </a:p>
        </p:txBody>
      </p:sp>
      <p:sp>
        <p:nvSpPr>
          <p:cNvPr id="3" name="Content Placeholder 2"/>
          <p:cNvSpPr>
            <a:spLocks noGrp="1"/>
          </p:cNvSpPr>
          <p:nvPr>
            <p:ph sz="half" idx="1"/>
          </p:nvPr>
        </p:nvSpPr>
        <p:spPr>
          <a:xfrm>
            <a:off x="318305" y="666750"/>
            <a:ext cx="8267140" cy="3710572"/>
          </a:xfrm>
        </p:spPr>
        <p:txBody>
          <a:bodyPr/>
          <a:lstStyle/>
          <a:p>
            <a:pPr marL="0" indent="0">
              <a:buNone/>
            </a:pPr>
            <a:r>
              <a:rPr lang="en-US" dirty="0"/>
              <a:t>The algorithms are more sophisticated in the real world, e.g.</a:t>
            </a:r>
          </a:p>
          <a:p>
            <a:pPr lvl="1"/>
            <a:r>
              <a:rPr lang="en-US" dirty="0"/>
              <a:t>“Scans” are common, e.g. go through a large query result in order</a:t>
            </a:r>
            <a:br>
              <a:rPr lang="en-US" dirty="0"/>
            </a:br>
            <a:r>
              <a:rPr lang="en-US" dirty="0"/>
              <a:t>(will be more clear when discussing cursors).</a:t>
            </a:r>
          </a:p>
          <a:p>
            <a:pPr lvl="2"/>
            <a:r>
              <a:rPr lang="en-US" dirty="0"/>
              <a:t>The engine knows the current position in the result set.</a:t>
            </a:r>
          </a:p>
          <a:p>
            <a:pPr lvl="2"/>
            <a:r>
              <a:rPr lang="en-US" dirty="0"/>
              <a:t>Uses the sort order to determine which records will be accessed soon.</a:t>
            </a:r>
          </a:p>
          <a:p>
            <a:pPr lvl="2"/>
            <a:r>
              <a:rPr lang="en-US" dirty="0"/>
              <a:t>Tags those blocks as not replaceable.</a:t>
            </a:r>
          </a:p>
          <a:p>
            <a:pPr lvl="2"/>
            <a:r>
              <a:rPr lang="en-US" dirty="0"/>
              <a:t>(A form of clairvoyance).</a:t>
            </a:r>
          </a:p>
          <a:p>
            <a:pPr lvl="1"/>
            <a:r>
              <a:rPr lang="en-US" dirty="0"/>
              <a:t>Not all users/applications are equally “important.”</a:t>
            </a:r>
          </a:p>
          <a:p>
            <a:pPr lvl="2"/>
            <a:r>
              <a:rPr lang="en-US" dirty="0"/>
              <a:t>Classify users/applications into priority 1, 2 and 3.</a:t>
            </a:r>
          </a:p>
          <a:p>
            <a:pPr lvl="2"/>
            <a:r>
              <a:rPr lang="en-US" dirty="0"/>
              <a:t>Sub-allocate the buffer pool into pools P1, P2 and P3.</a:t>
            </a:r>
          </a:p>
          <a:p>
            <a:pPr lvl="2"/>
            <a:r>
              <a:rPr lang="en-US" dirty="0"/>
              <a:t>Apply LRU within pools and adjust pool sizes based on relative importance.</a:t>
            </a:r>
          </a:p>
          <a:p>
            <a:pPr lvl="2"/>
            <a:r>
              <a:rPr lang="en-US" dirty="0"/>
              <a:t>This prevents</a:t>
            </a:r>
          </a:p>
          <a:p>
            <a:pPr lvl="3"/>
            <a:r>
              <a:rPr lang="en-US" dirty="0"/>
              <a:t>A high access rate, low-priority application from taking up a lot of frames</a:t>
            </a:r>
          </a:p>
          <a:p>
            <a:pPr lvl="3"/>
            <a:r>
              <a:rPr lang="en-US" dirty="0"/>
              <a:t>Result in low access, high priority applications not getting buffer hits.</a:t>
            </a:r>
          </a:p>
        </p:txBody>
      </p:sp>
    </p:spTree>
    <p:extLst>
      <p:ext uri="{BB962C8B-B14F-4D97-AF65-F5344CB8AC3E}">
        <p14:creationId xmlns:p14="http://schemas.microsoft.com/office/powerpoint/2010/main" val="2799717063"/>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0" name="Rectangle 4">
            <a:extLst>
              <a:ext uri="{FF2B5EF4-FFF2-40B4-BE49-F238E27FC236}">
                <a16:creationId xmlns:a16="http://schemas.microsoft.com/office/drawing/2014/main" id="{0BFC7645-9DF1-414B-A564-6DA5BE8C312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Optimization of Disk Block Access (Cont.)</a:t>
            </a:r>
          </a:p>
        </p:txBody>
      </p:sp>
      <p:sp>
        <p:nvSpPr>
          <p:cNvPr id="113666" name="Rectangle 3">
            <a:extLst>
              <a:ext uri="{FF2B5EF4-FFF2-40B4-BE49-F238E27FC236}">
                <a16:creationId xmlns:a16="http://schemas.microsoft.com/office/drawing/2014/main" id="{2836ABBE-E86C-4BF9-A913-E5B1C2C34343}"/>
              </a:ext>
            </a:extLst>
          </p:cNvPr>
          <p:cNvSpPr>
            <a:spLocks noGrp="1" noChangeArrowheads="1"/>
          </p:cNvSpPr>
          <p:nvPr>
            <p:ph idx="1"/>
          </p:nvPr>
        </p:nvSpPr>
        <p:spPr>
          <a:xfrm>
            <a:off x="1768876" y="1032445"/>
            <a:ext cx="5676102" cy="3677840"/>
          </a:xfrm>
        </p:spPr>
        <p:txBody>
          <a:bodyPr/>
          <a:lstStyle/>
          <a:p>
            <a:r>
              <a:rPr lang="en-US" altLang="en-US" sz="1200" dirty="0"/>
              <a:t>Buffer managers support </a:t>
            </a:r>
            <a:r>
              <a:rPr lang="en-US" altLang="en-US" sz="1200" b="1" dirty="0">
                <a:solidFill>
                  <a:srgbClr val="002060"/>
                </a:solidFill>
              </a:rPr>
              <a:t>forced output</a:t>
            </a:r>
            <a:r>
              <a:rPr lang="en-US" altLang="en-US" sz="1200" dirty="0">
                <a:solidFill>
                  <a:srgbClr val="002060"/>
                </a:solidFill>
              </a:rPr>
              <a:t> </a:t>
            </a:r>
            <a:r>
              <a:rPr lang="en-US" altLang="en-US" sz="1200" dirty="0"/>
              <a:t>of blocks for the purpose of recovery (more in Chapter 19)</a:t>
            </a:r>
          </a:p>
          <a:p>
            <a:r>
              <a:rPr lang="en-US" altLang="en-US" sz="1200" b="1" dirty="0">
                <a:solidFill>
                  <a:srgbClr val="002060"/>
                </a:solidFill>
              </a:rPr>
              <a:t>Nonvolatile write buffers</a:t>
            </a:r>
            <a:r>
              <a:rPr lang="en-US" altLang="en-US" sz="1200" dirty="0">
                <a:solidFill>
                  <a:srgbClr val="002060"/>
                </a:solidFill>
              </a:rPr>
              <a:t> </a:t>
            </a:r>
            <a:r>
              <a:rPr lang="en-US" altLang="en-US" sz="1200" dirty="0"/>
              <a:t>speed up disk writes by writing blocks to a non-volatile RAM or flash buffer immediately</a:t>
            </a:r>
          </a:p>
          <a:p>
            <a:pPr lvl="1"/>
            <a:r>
              <a:rPr lang="en-US" altLang="en-US" sz="1200" i="1" dirty="0"/>
              <a:t>Writes can be reordered to minimize disk arm movement</a:t>
            </a:r>
          </a:p>
          <a:p>
            <a:r>
              <a:rPr lang="en-US" altLang="en-US" sz="1200" b="1" dirty="0">
                <a:solidFill>
                  <a:srgbClr val="002060"/>
                </a:solidFill>
              </a:rPr>
              <a:t>Log disk</a:t>
            </a:r>
            <a:r>
              <a:rPr lang="en-US" altLang="en-US" sz="1200" dirty="0">
                <a:solidFill>
                  <a:srgbClr val="002060"/>
                </a:solidFill>
              </a:rPr>
              <a:t> </a:t>
            </a:r>
            <a:r>
              <a:rPr lang="en-US" altLang="en-US" sz="1200" dirty="0"/>
              <a:t>– a disk devoted to writing a sequential log of block updates</a:t>
            </a:r>
          </a:p>
          <a:p>
            <a:pPr lvl="1"/>
            <a:r>
              <a:rPr lang="en-US" altLang="en-US" sz="1200" dirty="0"/>
              <a:t> Used exactly like nonvolatile RAM</a:t>
            </a:r>
          </a:p>
          <a:p>
            <a:pPr lvl="2"/>
            <a:r>
              <a:rPr lang="en-US" altLang="en-US" sz="1200" dirty="0"/>
              <a:t>Write to log disk is very fast since no seeks are required</a:t>
            </a:r>
          </a:p>
          <a:p>
            <a:r>
              <a:rPr lang="en-US" altLang="en-US" sz="1200" b="1" dirty="0">
                <a:solidFill>
                  <a:srgbClr val="002060"/>
                </a:solidFill>
              </a:rPr>
              <a:t>Journaling file systems </a:t>
            </a:r>
            <a:r>
              <a:rPr lang="en-US" altLang="en-US" sz="1200" dirty="0"/>
              <a:t>write data in-order to NV-RAM or log disk</a:t>
            </a:r>
            <a:endParaRPr lang="en-US" altLang="en-US" sz="1200" b="1" dirty="0">
              <a:solidFill>
                <a:schemeClr val="tx2"/>
              </a:solidFill>
            </a:endParaRPr>
          </a:p>
          <a:p>
            <a:pPr lvl="1"/>
            <a:r>
              <a:rPr lang="en-US" altLang="en-US" sz="1200" dirty="0"/>
              <a:t>Reordering without journaling: risk of corruption of file system data</a:t>
            </a:r>
          </a:p>
        </p:txBody>
      </p:sp>
    </p:spTree>
    <p:extLst>
      <p:ext uri="{BB962C8B-B14F-4D97-AF65-F5344CB8AC3E}">
        <p14:creationId xmlns:p14="http://schemas.microsoft.com/office/powerpoint/2010/main" val="4190220495"/>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Indexes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14)</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22</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a:t>
            </a:r>
            <a:r>
              <a:rPr lang="en-US" altLang="en-US" sz="1200" b="1" dirty="0">
                <a:solidFill>
                  <a:prstClr val="white"/>
                </a:solidFill>
              </a:rPr>
              <a:t>S20</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Indexes, Query Processing/Optimization</a:t>
            </a:r>
          </a:p>
        </p:txBody>
      </p:sp>
    </p:spTree>
    <p:extLst>
      <p:ext uri="{BB962C8B-B14F-4D97-AF65-F5344CB8AC3E}">
        <p14:creationId xmlns:p14="http://schemas.microsoft.com/office/powerpoint/2010/main" val="2569460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730" name="Rectangle 2">
            <a:extLst>
              <a:ext uri="{FF2B5EF4-FFF2-40B4-BE49-F238E27FC236}">
                <a16:creationId xmlns:a16="http://schemas.microsoft.com/office/drawing/2014/main" id="{0CF0364C-58B4-4A6A-9B92-073801C0C1D3}"/>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Outline</a:t>
            </a:r>
          </a:p>
        </p:txBody>
      </p:sp>
      <p:sp>
        <p:nvSpPr>
          <p:cNvPr id="7171" name="Rectangle 3">
            <a:extLst>
              <a:ext uri="{FF2B5EF4-FFF2-40B4-BE49-F238E27FC236}">
                <a16:creationId xmlns:a16="http://schemas.microsoft.com/office/drawing/2014/main" id="{9F57DD97-E2B1-42A4-90D4-BD88E0EEBBDD}"/>
              </a:ext>
            </a:extLst>
          </p:cNvPr>
          <p:cNvSpPr>
            <a:spLocks noGrp="1" noChangeArrowheads="1"/>
          </p:cNvSpPr>
          <p:nvPr>
            <p:ph type="body" idx="1"/>
          </p:nvPr>
        </p:nvSpPr>
        <p:spPr>
          <a:xfrm>
            <a:off x="1775535" y="918621"/>
            <a:ext cx="5861134" cy="2896144"/>
          </a:xfrm>
        </p:spPr>
        <p:txBody>
          <a:bodyPr/>
          <a:lstStyle/>
          <a:p>
            <a:r>
              <a:rPr lang="en-US" altLang="en-US" dirty="0"/>
              <a:t>Basic Concepts</a:t>
            </a:r>
          </a:p>
          <a:p>
            <a:r>
              <a:rPr lang="en-US" altLang="en-US" dirty="0"/>
              <a:t>Ordered Indices </a:t>
            </a:r>
          </a:p>
          <a:p>
            <a:r>
              <a:rPr lang="en-US" altLang="en-US" dirty="0"/>
              <a:t>B</a:t>
            </a:r>
            <a:r>
              <a:rPr lang="en-US" altLang="en-US" baseline="30000" dirty="0"/>
              <a:t>+</a:t>
            </a:r>
            <a:r>
              <a:rPr lang="en-US" altLang="en-US" dirty="0"/>
              <a:t>-Tree Index Files</a:t>
            </a:r>
          </a:p>
          <a:p>
            <a:r>
              <a:rPr lang="en-US" altLang="en-US" dirty="0"/>
              <a:t>B-Tree Index Files</a:t>
            </a:r>
          </a:p>
          <a:p>
            <a:r>
              <a:rPr lang="en-US" altLang="en-US" dirty="0"/>
              <a:t>Hashing</a:t>
            </a:r>
          </a:p>
          <a:p>
            <a:r>
              <a:rPr lang="en-US" altLang="en-US" dirty="0"/>
              <a:t>Write-optimized indices </a:t>
            </a:r>
          </a:p>
          <a:p>
            <a:r>
              <a:rPr lang="en-US" altLang="en-US" dirty="0" err="1"/>
              <a:t>Spatio</a:t>
            </a:r>
            <a:r>
              <a:rPr lang="en-US" altLang="en-US" dirty="0"/>
              <a:t>-Temporal Indexing</a:t>
            </a:r>
          </a:p>
        </p:txBody>
      </p:sp>
    </p:spTree>
    <p:extLst>
      <p:ext uri="{BB962C8B-B14F-4D97-AF65-F5344CB8AC3E}">
        <p14:creationId xmlns:p14="http://schemas.microsoft.com/office/powerpoint/2010/main" val="1553969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a:extLst>
              <a:ext uri="{FF2B5EF4-FFF2-40B4-BE49-F238E27FC236}">
                <a16:creationId xmlns:a16="http://schemas.microsoft.com/office/drawing/2014/main" id="{F3BCB465-833C-46CA-9A94-74540559D13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Basic Concepts</a:t>
            </a:r>
          </a:p>
        </p:txBody>
      </p:sp>
      <p:sp>
        <p:nvSpPr>
          <p:cNvPr id="9219" name="Rectangle 3">
            <a:extLst>
              <a:ext uri="{FF2B5EF4-FFF2-40B4-BE49-F238E27FC236}">
                <a16:creationId xmlns:a16="http://schemas.microsoft.com/office/drawing/2014/main" id="{21872072-543E-4407-92E7-BD753A24D6EA}"/>
              </a:ext>
            </a:extLst>
          </p:cNvPr>
          <p:cNvSpPr>
            <a:spLocks noGrp="1" noChangeArrowheads="1"/>
          </p:cNvSpPr>
          <p:nvPr>
            <p:ph type="body" idx="1"/>
          </p:nvPr>
        </p:nvSpPr>
        <p:spPr>
          <a:xfrm>
            <a:off x="1782193" y="851298"/>
            <a:ext cx="5586273" cy="3902869"/>
          </a:xfrm>
        </p:spPr>
        <p:txBody>
          <a:bodyPr/>
          <a:lstStyle/>
          <a:p>
            <a:r>
              <a:rPr lang="en-US" altLang="en-US" dirty="0"/>
              <a:t>Indexing mechanisms used to speed up access to desired data.</a:t>
            </a:r>
          </a:p>
          <a:p>
            <a:pPr lvl="1"/>
            <a:r>
              <a:rPr lang="en-US" altLang="en-US" dirty="0"/>
              <a:t>E.g., author catalog in library</a:t>
            </a:r>
          </a:p>
          <a:p>
            <a:r>
              <a:rPr lang="en-US" altLang="en-US" b="1" dirty="0">
                <a:solidFill>
                  <a:srgbClr val="002060"/>
                </a:solidFill>
              </a:rPr>
              <a:t>Search Key</a:t>
            </a:r>
            <a:r>
              <a:rPr lang="en-US" altLang="en-US" dirty="0">
                <a:solidFill>
                  <a:srgbClr val="002060"/>
                </a:solidFill>
              </a:rPr>
              <a:t> </a:t>
            </a:r>
            <a:r>
              <a:rPr lang="en-US" altLang="en-US" dirty="0"/>
              <a:t>- attribute to set of attributes used to look up records in a file.</a:t>
            </a:r>
          </a:p>
          <a:p>
            <a:r>
              <a:rPr lang="en-US" altLang="en-US" dirty="0"/>
              <a:t>An </a:t>
            </a:r>
            <a:r>
              <a:rPr lang="en-US" altLang="en-US" b="1" dirty="0">
                <a:solidFill>
                  <a:srgbClr val="002060"/>
                </a:solidFill>
              </a:rPr>
              <a:t>index file </a:t>
            </a:r>
            <a:r>
              <a:rPr lang="en-US" altLang="en-US" dirty="0"/>
              <a:t>consists of records (called </a:t>
            </a:r>
            <a:r>
              <a:rPr lang="en-US" altLang="en-US" b="1" dirty="0">
                <a:solidFill>
                  <a:srgbClr val="002060"/>
                </a:solidFill>
              </a:rPr>
              <a:t>index entries</a:t>
            </a:r>
            <a:r>
              <a:rPr lang="en-US" altLang="en-US" dirty="0"/>
              <a:t>) of the form</a:t>
            </a:r>
            <a:br>
              <a:rPr lang="en-US" altLang="en-US" dirty="0"/>
            </a:br>
            <a:br>
              <a:rPr lang="en-US" altLang="en-US" dirty="0"/>
            </a:br>
            <a:endParaRPr lang="en-US" altLang="en-US" dirty="0"/>
          </a:p>
          <a:p>
            <a:r>
              <a:rPr lang="en-US" altLang="en-US" dirty="0"/>
              <a:t>Index files are typically much smaller than the original file </a:t>
            </a:r>
          </a:p>
          <a:p>
            <a:r>
              <a:rPr lang="en-US" altLang="en-US" dirty="0"/>
              <a:t>Two basic kinds of indices:</a:t>
            </a:r>
          </a:p>
          <a:p>
            <a:pPr lvl="1"/>
            <a:r>
              <a:rPr lang="en-US" altLang="en-US" b="1" dirty="0"/>
              <a:t>Ordered indices:  </a:t>
            </a:r>
            <a:r>
              <a:rPr lang="en-US" altLang="en-US" dirty="0"/>
              <a:t>search keys are stored in sorted order</a:t>
            </a:r>
          </a:p>
          <a:p>
            <a:pPr lvl="1"/>
            <a:r>
              <a:rPr lang="en-US" altLang="en-US" b="1" dirty="0"/>
              <a:t>Hash indices:</a:t>
            </a:r>
            <a:r>
              <a:rPr lang="en-US" altLang="en-US" dirty="0"/>
              <a:t>  search keys are distributed uniformly across </a:t>
            </a:r>
            <a:r>
              <a:rPr lang="ja-JP" altLang="en-US" dirty="0"/>
              <a:t>“</a:t>
            </a:r>
            <a:r>
              <a:rPr lang="en-US" altLang="ja-JP" dirty="0"/>
              <a:t>buckets</a:t>
            </a:r>
            <a:r>
              <a:rPr lang="ja-JP" altLang="en-US" dirty="0"/>
              <a:t>”</a:t>
            </a:r>
            <a:r>
              <a:rPr lang="en-US" altLang="ja-JP" dirty="0"/>
              <a:t> using a </a:t>
            </a:r>
            <a:r>
              <a:rPr lang="ja-JP" altLang="en-US" dirty="0"/>
              <a:t>“</a:t>
            </a:r>
            <a:r>
              <a:rPr lang="en-US" altLang="ja-JP" dirty="0"/>
              <a:t>hash function</a:t>
            </a:r>
            <a:r>
              <a:rPr lang="ja-JP" altLang="en-US" dirty="0"/>
              <a:t>”</a:t>
            </a:r>
            <a:r>
              <a:rPr lang="en-US" altLang="ja-JP" dirty="0"/>
              <a:t>. </a:t>
            </a:r>
            <a:endParaRPr lang="en-US" altLang="en-US" dirty="0"/>
          </a:p>
        </p:txBody>
      </p:sp>
      <p:sp>
        <p:nvSpPr>
          <p:cNvPr id="9220" name="Rectangle 4">
            <a:extLst>
              <a:ext uri="{FF2B5EF4-FFF2-40B4-BE49-F238E27FC236}">
                <a16:creationId xmlns:a16="http://schemas.microsoft.com/office/drawing/2014/main" id="{16F06304-6B39-487A-8AC9-A9EBD9D3B4F8}"/>
              </a:ext>
            </a:extLst>
          </p:cNvPr>
          <p:cNvSpPr>
            <a:spLocks noChangeArrowheads="1"/>
          </p:cNvSpPr>
          <p:nvPr/>
        </p:nvSpPr>
        <p:spPr bwMode="auto">
          <a:xfrm>
            <a:off x="2947225" y="2136169"/>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0"/>
              </a:spcBef>
              <a:buClrTx/>
              <a:buSzTx/>
              <a:buNone/>
            </a:pPr>
            <a:r>
              <a:rPr kumimoji="0" lang="en-US" altLang="en-US" sz="1350" dirty="0">
                <a:solidFill>
                  <a:srgbClr val="000000"/>
                </a:solidFill>
              </a:rPr>
              <a:t>search-key</a:t>
            </a:r>
          </a:p>
        </p:txBody>
      </p:sp>
      <p:sp>
        <p:nvSpPr>
          <p:cNvPr id="9221" name="Rectangle 5">
            <a:extLst>
              <a:ext uri="{FF2B5EF4-FFF2-40B4-BE49-F238E27FC236}">
                <a16:creationId xmlns:a16="http://schemas.microsoft.com/office/drawing/2014/main" id="{680F23AC-7EEA-420A-A744-1154880804FB}"/>
              </a:ext>
            </a:extLst>
          </p:cNvPr>
          <p:cNvSpPr>
            <a:spLocks noChangeArrowheads="1"/>
          </p:cNvSpPr>
          <p:nvPr/>
        </p:nvSpPr>
        <p:spPr bwMode="auto">
          <a:xfrm>
            <a:off x="4053316" y="2134979"/>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0"/>
              </a:spcBef>
              <a:buClrTx/>
              <a:buSzTx/>
              <a:buNone/>
            </a:pPr>
            <a:r>
              <a:rPr kumimoji="0" lang="en-US" altLang="en-US" sz="1350">
                <a:solidFill>
                  <a:srgbClr val="000000"/>
                </a:solidFill>
              </a:rPr>
              <a:t>pointer</a:t>
            </a:r>
          </a:p>
        </p:txBody>
      </p:sp>
    </p:spTree>
    <p:extLst>
      <p:ext uri="{BB962C8B-B14F-4D97-AF65-F5344CB8AC3E}">
        <p14:creationId xmlns:p14="http://schemas.microsoft.com/office/powerpoint/2010/main" val="2471401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6" name="Rectangle 2">
            <a:extLst>
              <a:ext uri="{FF2B5EF4-FFF2-40B4-BE49-F238E27FC236}">
                <a16:creationId xmlns:a16="http://schemas.microsoft.com/office/drawing/2014/main" id="{E63D3C7E-96EA-4A31-B122-60E5F49F34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Evaluation Metrics</a:t>
            </a:r>
          </a:p>
        </p:txBody>
      </p:sp>
      <p:sp>
        <p:nvSpPr>
          <p:cNvPr id="11267" name="Rectangle 3">
            <a:extLst>
              <a:ext uri="{FF2B5EF4-FFF2-40B4-BE49-F238E27FC236}">
                <a16:creationId xmlns:a16="http://schemas.microsoft.com/office/drawing/2014/main" id="{C7764C8B-2890-4967-BE1D-831825A2EAC1}"/>
              </a:ext>
            </a:extLst>
          </p:cNvPr>
          <p:cNvSpPr>
            <a:spLocks noGrp="1" noChangeArrowheads="1"/>
          </p:cNvSpPr>
          <p:nvPr>
            <p:ph type="body" idx="1"/>
          </p:nvPr>
        </p:nvSpPr>
        <p:spPr>
          <a:xfrm>
            <a:off x="1768876" y="929337"/>
            <a:ext cx="5760177" cy="3421210"/>
          </a:xfrm>
        </p:spPr>
        <p:txBody>
          <a:bodyPr/>
          <a:lstStyle/>
          <a:p>
            <a:r>
              <a:rPr lang="en-US" altLang="en-US" dirty="0"/>
              <a:t>Access types supported efficiently.  E.g., </a:t>
            </a:r>
          </a:p>
          <a:p>
            <a:pPr lvl="1"/>
            <a:r>
              <a:rPr lang="en-US" altLang="en-US" dirty="0"/>
              <a:t>Records with a specified value in the attribute</a:t>
            </a:r>
          </a:p>
          <a:p>
            <a:pPr lvl="1"/>
            <a:r>
              <a:rPr lang="en-US" altLang="en-US" dirty="0"/>
              <a:t>Records with an attribute value falling in a specified range of values.</a:t>
            </a:r>
          </a:p>
          <a:p>
            <a:r>
              <a:rPr lang="en-US" altLang="en-US" dirty="0"/>
              <a:t>Access time</a:t>
            </a:r>
          </a:p>
          <a:p>
            <a:r>
              <a:rPr lang="en-US" altLang="en-US" dirty="0"/>
              <a:t>Insertion time</a:t>
            </a:r>
          </a:p>
          <a:p>
            <a:r>
              <a:rPr lang="en-US" altLang="en-US" dirty="0"/>
              <a:t>Deletion time</a:t>
            </a:r>
          </a:p>
          <a:p>
            <a:r>
              <a:rPr lang="en-US" altLang="en-US" dirty="0"/>
              <a:t>Space overhead</a:t>
            </a:r>
          </a:p>
        </p:txBody>
      </p:sp>
    </p:spTree>
    <p:extLst>
      <p:ext uri="{BB962C8B-B14F-4D97-AF65-F5344CB8AC3E}">
        <p14:creationId xmlns:p14="http://schemas.microsoft.com/office/powerpoint/2010/main" val="512702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a:extLst>
              <a:ext uri="{FF2B5EF4-FFF2-40B4-BE49-F238E27FC236}">
                <a16:creationId xmlns:a16="http://schemas.microsoft.com/office/drawing/2014/main" id="{A471252C-098C-486A-8E72-7C38AC42B3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Ordered Indices</a:t>
            </a:r>
          </a:p>
        </p:txBody>
      </p:sp>
      <p:sp>
        <p:nvSpPr>
          <p:cNvPr id="1103875" name="Rectangle 3">
            <a:extLst>
              <a:ext uri="{FF2B5EF4-FFF2-40B4-BE49-F238E27FC236}">
                <a16:creationId xmlns:a16="http://schemas.microsoft.com/office/drawing/2014/main" id="{9A931772-41AD-40F7-93E4-14F5D2068315}"/>
              </a:ext>
            </a:extLst>
          </p:cNvPr>
          <p:cNvSpPr>
            <a:spLocks noGrp="1" noChangeArrowheads="1"/>
          </p:cNvSpPr>
          <p:nvPr>
            <p:ph type="body" idx="1"/>
          </p:nvPr>
        </p:nvSpPr>
        <p:spPr>
          <a:xfrm>
            <a:off x="1775535" y="877109"/>
            <a:ext cx="5592932" cy="3657600"/>
          </a:xfrm>
        </p:spPr>
        <p:txBody>
          <a:bodyPr/>
          <a:lstStyle/>
          <a:p>
            <a:r>
              <a:rPr lang="en-US" altLang="en-US" dirty="0"/>
              <a:t>In an </a:t>
            </a:r>
            <a:r>
              <a:rPr lang="en-US" altLang="en-US" b="1" dirty="0">
                <a:solidFill>
                  <a:srgbClr val="002060"/>
                </a:solidFill>
              </a:rPr>
              <a:t>ordered index</a:t>
            </a:r>
            <a:r>
              <a:rPr lang="en-US" altLang="en-US" b="1" dirty="0"/>
              <a:t>, </a:t>
            </a:r>
            <a:r>
              <a:rPr lang="en-US" altLang="en-US" dirty="0"/>
              <a:t>index entries are stored sorted on the search key value.  </a:t>
            </a:r>
          </a:p>
          <a:p>
            <a:r>
              <a:rPr lang="en-US" altLang="en-US" b="1" dirty="0">
                <a:solidFill>
                  <a:srgbClr val="002060"/>
                </a:solidFill>
              </a:rPr>
              <a:t>Clustering index</a:t>
            </a:r>
            <a:r>
              <a:rPr lang="en-US" altLang="en-US" b="1" dirty="0"/>
              <a:t>: </a:t>
            </a:r>
            <a:r>
              <a:rPr lang="en-US" altLang="en-US" dirty="0"/>
              <a:t>in a sequentially ordered file, the index whose search key specifies the sequential order of the file.</a:t>
            </a:r>
          </a:p>
          <a:p>
            <a:pPr lvl="1"/>
            <a:r>
              <a:rPr lang="en-US" altLang="en-US" dirty="0"/>
              <a:t>Also called </a:t>
            </a:r>
            <a:r>
              <a:rPr lang="en-US" altLang="en-US" b="1" dirty="0">
                <a:solidFill>
                  <a:srgbClr val="002060"/>
                </a:solidFill>
              </a:rPr>
              <a:t>primary index</a:t>
            </a:r>
            <a:endParaRPr lang="en-US" altLang="en-US" dirty="0">
              <a:solidFill>
                <a:srgbClr val="002060"/>
              </a:solidFill>
            </a:endParaRPr>
          </a:p>
          <a:p>
            <a:pPr lvl="1"/>
            <a:r>
              <a:rPr lang="en-US" altLang="en-US" dirty="0"/>
              <a:t>The search key of a primary index is usually but not necessarily the primary key.</a:t>
            </a:r>
          </a:p>
          <a:p>
            <a:r>
              <a:rPr lang="en-US" altLang="en-US" b="1" dirty="0">
                <a:solidFill>
                  <a:srgbClr val="002060"/>
                </a:solidFill>
              </a:rPr>
              <a:t>Secondary index</a:t>
            </a:r>
            <a:r>
              <a:rPr lang="en-US" altLang="en-US" dirty="0"/>
              <a:t>:</a:t>
            </a:r>
            <a:r>
              <a:rPr lang="en-US" altLang="en-US" b="1" dirty="0"/>
              <a:t> </a:t>
            </a:r>
            <a:r>
              <a:rPr lang="en-US" altLang="en-US" dirty="0"/>
              <a:t>an index whose search key specifies an order different from the sequential order of the file.  Also called </a:t>
            </a:r>
            <a:br>
              <a:rPr lang="en-US" altLang="en-US" dirty="0"/>
            </a:br>
            <a:r>
              <a:rPr lang="en-US" altLang="en-US" b="1" dirty="0" err="1">
                <a:solidFill>
                  <a:srgbClr val="002060"/>
                </a:solidFill>
              </a:rPr>
              <a:t>nonclustering</a:t>
            </a:r>
            <a:r>
              <a:rPr lang="en-US" altLang="en-US" b="1" dirty="0">
                <a:solidFill>
                  <a:srgbClr val="002060"/>
                </a:solidFill>
              </a:rPr>
              <a:t> index</a:t>
            </a:r>
            <a:r>
              <a:rPr lang="en-US" altLang="en-US" b="1" dirty="0"/>
              <a:t>.</a:t>
            </a:r>
            <a:endParaRPr lang="en-US" altLang="en-US" dirty="0"/>
          </a:p>
          <a:p>
            <a:r>
              <a:rPr lang="en-US" altLang="en-US" b="1" dirty="0">
                <a:solidFill>
                  <a:srgbClr val="002060"/>
                </a:solidFill>
              </a:rPr>
              <a:t>Index-sequential file</a:t>
            </a:r>
            <a:r>
              <a:rPr lang="en-US" altLang="en-US" b="1" dirty="0"/>
              <a:t>:</a:t>
            </a:r>
            <a:r>
              <a:rPr lang="en-US" altLang="en-US" dirty="0"/>
              <a:t> sequential file ordered on a search key, with a clustering index on the search key.</a:t>
            </a:r>
          </a:p>
        </p:txBody>
      </p:sp>
    </p:spTree>
    <p:extLst>
      <p:ext uri="{BB962C8B-B14F-4D97-AF65-F5344CB8AC3E}">
        <p14:creationId xmlns:p14="http://schemas.microsoft.com/office/powerpoint/2010/main" val="3347214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03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38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38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38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038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03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Rectangle 2">
            <a:extLst>
              <a:ext uri="{FF2B5EF4-FFF2-40B4-BE49-F238E27FC236}">
                <a16:creationId xmlns:a16="http://schemas.microsoft.com/office/drawing/2014/main" id="{69C9745A-37B7-4F0E-A3B3-2DAF58FB2FD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a:t>
            </a:r>
          </a:p>
        </p:txBody>
      </p:sp>
      <p:sp>
        <p:nvSpPr>
          <p:cNvPr id="15363" name="Rectangle 3">
            <a:extLst>
              <a:ext uri="{FF2B5EF4-FFF2-40B4-BE49-F238E27FC236}">
                <a16:creationId xmlns:a16="http://schemas.microsoft.com/office/drawing/2014/main" id="{BAF8129C-3EED-4426-9DD8-3F433D6DF7D4}"/>
              </a:ext>
            </a:extLst>
          </p:cNvPr>
          <p:cNvSpPr>
            <a:spLocks noGrp="1" noChangeArrowheads="1"/>
          </p:cNvSpPr>
          <p:nvPr>
            <p:ph type="body" idx="1"/>
          </p:nvPr>
        </p:nvSpPr>
        <p:spPr>
          <a:xfrm>
            <a:off x="1753792" y="820341"/>
            <a:ext cx="5745956" cy="873919"/>
          </a:xfrm>
        </p:spPr>
        <p:txBody>
          <a:bodyPr/>
          <a:lstStyle/>
          <a:p>
            <a:r>
              <a:rPr lang="en-US" altLang="en-US" b="1" dirty="0">
                <a:solidFill>
                  <a:srgbClr val="002060"/>
                </a:solidFill>
              </a:rPr>
              <a:t>Dense index</a:t>
            </a:r>
            <a:r>
              <a:rPr lang="en-US" altLang="en-US" dirty="0">
                <a:solidFill>
                  <a:srgbClr val="002060"/>
                </a:solidFill>
              </a:rPr>
              <a:t> </a:t>
            </a:r>
            <a:r>
              <a:rPr lang="en-US" altLang="en-US" dirty="0"/>
              <a:t>— Index record appears for every search-key value in the file. </a:t>
            </a:r>
          </a:p>
          <a:p>
            <a:r>
              <a:rPr lang="en-US" altLang="en-US" dirty="0"/>
              <a:t>E.g. index on </a:t>
            </a:r>
            <a:r>
              <a:rPr lang="en-US" altLang="en-US" i="1" dirty="0"/>
              <a:t>ID</a:t>
            </a:r>
            <a:r>
              <a:rPr lang="en-US" altLang="en-US" dirty="0"/>
              <a:t> attribute of </a:t>
            </a:r>
            <a:r>
              <a:rPr lang="en-US" altLang="en-US" i="1" dirty="0"/>
              <a:t>instructor</a:t>
            </a:r>
            <a:r>
              <a:rPr lang="en-US" altLang="en-US" dirty="0"/>
              <a:t> relation </a:t>
            </a:r>
          </a:p>
        </p:txBody>
      </p:sp>
      <p:pic>
        <p:nvPicPr>
          <p:cNvPr id="15364" name="Picture 8">
            <a:extLst>
              <a:ext uri="{FF2B5EF4-FFF2-40B4-BE49-F238E27FC236}">
                <a16:creationId xmlns:a16="http://schemas.microsoft.com/office/drawing/2014/main" id="{710620EF-3A3A-4679-B2D8-8E62EC03A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028" y="1717827"/>
            <a:ext cx="5025628" cy="244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4739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94" name="Rectangle 2">
            <a:extLst>
              <a:ext uri="{FF2B5EF4-FFF2-40B4-BE49-F238E27FC236}">
                <a16:creationId xmlns:a16="http://schemas.microsoft.com/office/drawing/2014/main" id="{A0AC463D-5BF0-4013-9522-A5AD19E7A61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 (Cont.)</a:t>
            </a:r>
          </a:p>
        </p:txBody>
      </p:sp>
      <p:sp>
        <p:nvSpPr>
          <p:cNvPr id="17411" name="Rectangle 3">
            <a:extLst>
              <a:ext uri="{FF2B5EF4-FFF2-40B4-BE49-F238E27FC236}">
                <a16:creationId xmlns:a16="http://schemas.microsoft.com/office/drawing/2014/main" id="{972A41FD-6D01-4D50-86B9-6E628B8C7744}"/>
              </a:ext>
            </a:extLst>
          </p:cNvPr>
          <p:cNvSpPr>
            <a:spLocks noGrp="1" noChangeArrowheads="1"/>
          </p:cNvSpPr>
          <p:nvPr>
            <p:ph type="body" idx="1"/>
          </p:nvPr>
        </p:nvSpPr>
        <p:spPr>
          <a:xfrm>
            <a:off x="1753792" y="820342"/>
            <a:ext cx="5745956" cy="725090"/>
          </a:xfrm>
        </p:spPr>
        <p:txBody>
          <a:bodyPr/>
          <a:lstStyle/>
          <a:p>
            <a:r>
              <a:rPr lang="en-US" altLang="en-US" dirty="0"/>
              <a:t>Dense index on </a:t>
            </a:r>
            <a:r>
              <a:rPr lang="en-US" altLang="en-US" i="1" dirty="0"/>
              <a:t>dept_name</a:t>
            </a:r>
            <a:r>
              <a:rPr lang="en-US" altLang="en-US" dirty="0"/>
              <a:t>, with </a:t>
            </a:r>
            <a:r>
              <a:rPr lang="en-US" altLang="en-US" i="1" dirty="0"/>
              <a:t>instructor </a:t>
            </a:r>
            <a:r>
              <a:rPr lang="en-US" altLang="en-US" dirty="0"/>
              <a:t>file sorted on </a:t>
            </a:r>
            <a:r>
              <a:rPr lang="en-US" altLang="en-US" i="1" dirty="0"/>
              <a:t>dept_name</a:t>
            </a:r>
            <a:endParaRPr lang="en-US" altLang="en-US" dirty="0"/>
          </a:p>
        </p:txBody>
      </p:sp>
      <p:pic>
        <p:nvPicPr>
          <p:cNvPr id="17412" name="Picture 7">
            <a:extLst>
              <a:ext uri="{FF2B5EF4-FFF2-40B4-BE49-F238E27FC236}">
                <a16:creationId xmlns:a16="http://schemas.microsoft.com/office/drawing/2014/main" id="{6206C307-EB8B-44EE-BC03-F42F67E29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50" y="1254125"/>
            <a:ext cx="5311379" cy="220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9062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Rectangle 2">
            <a:extLst>
              <a:ext uri="{FF2B5EF4-FFF2-40B4-BE49-F238E27FC236}">
                <a16:creationId xmlns:a16="http://schemas.microsoft.com/office/drawing/2014/main" id="{D16DB98C-5073-42B4-BF88-0C454293884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a:t>
            </a:r>
          </a:p>
        </p:txBody>
      </p:sp>
      <p:sp>
        <p:nvSpPr>
          <p:cNvPr id="19459" name="Rectangle 3">
            <a:extLst>
              <a:ext uri="{FF2B5EF4-FFF2-40B4-BE49-F238E27FC236}">
                <a16:creationId xmlns:a16="http://schemas.microsoft.com/office/drawing/2014/main" id="{AEC30A03-5B48-4877-BFDE-46B4DC9354F2}"/>
              </a:ext>
            </a:extLst>
          </p:cNvPr>
          <p:cNvSpPr>
            <a:spLocks noGrp="1" noChangeArrowheads="1"/>
          </p:cNvSpPr>
          <p:nvPr>
            <p:ph type="body" idx="1"/>
          </p:nvPr>
        </p:nvSpPr>
        <p:spPr>
          <a:xfrm>
            <a:off x="1753792" y="820341"/>
            <a:ext cx="5574506" cy="1871663"/>
          </a:xfrm>
        </p:spPr>
        <p:txBody>
          <a:bodyPr/>
          <a:lstStyle/>
          <a:p>
            <a:r>
              <a:rPr lang="en-US" altLang="en-US" b="1" dirty="0">
                <a:solidFill>
                  <a:srgbClr val="002060"/>
                </a:solidFill>
              </a:rPr>
              <a:t>Sparse Index</a:t>
            </a:r>
            <a:r>
              <a:rPr lang="en-US" altLang="en-US" dirty="0"/>
              <a:t>:  contains index records for only some search-key values.</a:t>
            </a:r>
          </a:p>
          <a:p>
            <a:pPr lvl="1"/>
            <a:r>
              <a:rPr lang="en-US" altLang="en-US" dirty="0"/>
              <a:t>Applicable when records are sequentially ordered on search-key</a:t>
            </a:r>
          </a:p>
          <a:p>
            <a:r>
              <a:rPr lang="en-US" altLang="en-US" dirty="0"/>
              <a:t>To locate a record with search-key value </a:t>
            </a:r>
            <a:r>
              <a:rPr lang="en-US" altLang="en-US" i="1" dirty="0"/>
              <a:t>K</a:t>
            </a:r>
            <a:r>
              <a:rPr lang="en-US" altLang="en-US" dirty="0"/>
              <a:t> we:</a:t>
            </a:r>
          </a:p>
          <a:p>
            <a:pPr lvl="1"/>
            <a:r>
              <a:rPr lang="en-US" altLang="en-US" dirty="0"/>
              <a:t>Find index record with largest search-key value &lt; </a:t>
            </a:r>
            <a:r>
              <a:rPr lang="en-US" altLang="en-US" i="1" dirty="0"/>
              <a:t>K</a:t>
            </a:r>
            <a:endParaRPr lang="en-US" altLang="en-US" dirty="0"/>
          </a:p>
          <a:p>
            <a:pPr lvl="1"/>
            <a:r>
              <a:rPr lang="en-US" altLang="en-US" dirty="0"/>
              <a:t>Search file sequentially starting at the record to which the index record points</a:t>
            </a:r>
          </a:p>
        </p:txBody>
      </p:sp>
      <p:pic>
        <p:nvPicPr>
          <p:cNvPr id="19460" name="Picture 7">
            <a:extLst>
              <a:ext uri="{FF2B5EF4-FFF2-40B4-BE49-F238E27FC236}">
                <a16:creationId xmlns:a16="http://schemas.microsoft.com/office/drawing/2014/main" id="{4CA72F48-2A38-43A9-866F-F0DC18882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241" y="2616992"/>
            <a:ext cx="4558949" cy="209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0146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Database Management System Reminder</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4"/>
          <a:stretch>
            <a:fillRect/>
          </a:stretch>
        </p:blipFill>
        <p:spPr>
          <a:xfrm>
            <a:off x="607375" y="1169078"/>
            <a:ext cx="8430462" cy="2125733"/>
          </a:xfrm>
          <a:prstGeom prst="rect">
            <a:avLst/>
          </a:prstGeom>
        </p:spPr>
      </p:pic>
      <p:pic>
        <p:nvPicPr>
          <p:cNvPr id="12" name="Picture 11"/>
          <p:cNvPicPr>
            <a:picLocks noChangeAspect="1"/>
          </p:cNvPicPr>
          <p:nvPr/>
        </p:nvPicPr>
        <p:blipFill>
          <a:blip r:embed="rId5"/>
          <a:stretch>
            <a:fillRect/>
          </a:stretch>
        </p:blipFill>
        <p:spPr>
          <a:xfrm>
            <a:off x="106493" y="2422826"/>
            <a:ext cx="802115" cy="802115"/>
          </a:xfrm>
          <a:prstGeom prst="rect">
            <a:avLst/>
          </a:prstGeom>
        </p:spPr>
      </p:pic>
      <p:sp>
        <p:nvSpPr>
          <p:cNvPr id="13" name="TextBox 12"/>
          <p:cNvSpPr txBox="1"/>
          <p:nvPr/>
        </p:nvSpPr>
        <p:spPr>
          <a:xfrm>
            <a:off x="150175" y="331246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rgbClr val="00B050"/>
                </a:solidFill>
                <a:latin typeface="+mn-lt"/>
              </a:rPr>
              <a:t>Covered for </a:t>
            </a:r>
            <a:r>
              <a:rPr lang="en-US" sz="2000">
                <a:solidFill>
                  <a:srgbClr val="00B050"/>
                </a:solidFill>
                <a:latin typeface="+mn-lt"/>
              </a:rPr>
              <a:t>the relational model.</a:t>
            </a:r>
            <a:endParaRPr lang="en-US" sz="2000" dirty="0" err="1">
              <a:solidFill>
                <a:srgbClr val="00B050"/>
              </a:solidFill>
              <a:latin typeface="+mn-lt"/>
            </a:endParaRPr>
          </a:p>
        </p:txBody>
      </p:sp>
      <p:cxnSp>
        <p:nvCxnSpPr>
          <p:cNvPr id="14" name="Straight Connector 13"/>
          <p:cNvCxnSpPr/>
          <p:nvPr/>
        </p:nvCxnSpPr>
        <p:spPr>
          <a:xfrm>
            <a:off x="1524000" y="2411498"/>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6"/>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7"/>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8"/>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
        <p:nvSpPr>
          <p:cNvPr id="16" name="TextBox 11">
            <a:extLst>
              <a:ext uri="{FF2B5EF4-FFF2-40B4-BE49-F238E27FC236}">
                <a16:creationId xmlns:a16="http://schemas.microsoft.com/office/drawing/2014/main" id="{27A7169F-C3AE-004A-84A8-549F8DF95590}"/>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(S20): </a:t>
            </a:r>
            <a:r>
              <a:rPr lang="en-US" altLang="en-US" sz="1050" i="1" dirty="0">
                <a:solidFill>
                  <a:schemeClr val="bg1"/>
                </a:solidFill>
              </a:rPr>
              <a:t>Lecture 10: Indexes, Query Processing/Optimization</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Rectangle 2">
            <a:extLst>
              <a:ext uri="{FF2B5EF4-FFF2-40B4-BE49-F238E27FC236}">
                <a16:creationId xmlns:a16="http://schemas.microsoft.com/office/drawing/2014/main" id="{24121C46-A7F8-4C85-B0FA-844931DCBE3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 (Cont.)</a:t>
            </a:r>
          </a:p>
        </p:txBody>
      </p:sp>
      <p:sp>
        <p:nvSpPr>
          <p:cNvPr id="21507" name="Rectangle 3">
            <a:extLst>
              <a:ext uri="{FF2B5EF4-FFF2-40B4-BE49-F238E27FC236}">
                <a16:creationId xmlns:a16="http://schemas.microsoft.com/office/drawing/2014/main" id="{1497FC95-73F7-4D82-B58B-073729F719AC}"/>
              </a:ext>
            </a:extLst>
          </p:cNvPr>
          <p:cNvSpPr>
            <a:spLocks noGrp="1" noChangeArrowheads="1"/>
          </p:cNvSpPr>
          <p:nvPr>
            <p:ph type="body" idx="1"/>
          </p:nvPr>
        </p:nvSpPr>
        <p:spPr>
          <a:xfrm>
            <a:off x="1788850" y="895353"/>
            <a:ext cx="6212150" cy="3894534"/>
          </a:xfrm>
        </p:spPr>
        <p:txBody>
          <a:bodyPr/>
          <a:lstStyle/>
          <a:p>
            <a:r>
              <a:rPr lang="en-US" altLang="en-US" dirty="0"/>
              <a:t>Compared to dense indices:</a:t>
            </a:r>
          </a:p>
          <a:p>
            <a:pPr lvl="1"/>
            <a:r>
              <a:rPr lang="en-US" altLang="en-US" dirty="0"/>
              <a:t>Less space and less maintenance overhead for insertions and deletions.</a:t>
            </a:r>
          </a:p>
          <a:p>
            <a:pPr lvl="1"/>
            <a:r>
              <a:rPr lang="en-US" altLang="en-US" dirty="0"/>
              <a:t>Generally slower than dense index for locating records.</a:t>
            </a:r>
          </a:p>
          <a:p>
            <a:r>
              <a:rPr lang="en-US" altLang="en-US" b="1" dirty="0"/>
              <a:t>Good tradeoff</a:t>
            </a:r>
            <a:r>
              <a:rPr lang="en-US" altLang="en-US" dirty="0"/>
              <a:t>: </a:t>
            </a:r>
          </a:p>
          <a:p>
            <a:pPr lvl="1"/>
            <a:r>
              <a:rPr lang="en-US" altLang="en-US" dirty="0"/>
              <a:t>for clustered index: sparse index with an index entry for every block in file, corresponding to least search-key value in the block.</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pPr lvl="1"/>
            <a:r>
              <a:rPr lang="en-US" altLang="en-US" dirty="0"/>
              <a:t>For </a:t>
            </a:r>
            <a:r>
              <a:rPr lang="en-US" altLang="en-US" dirty="0" err="1"/>
              <a:t>unclustered</a:t>
            </a:r>
            <a:r>
              <a:rPr lang="en-US" altLang="en-US" dirty="0"/>
              <a:t> index: sparse index on top of dense index (multilevel index)</a:t>
            </a:r>
          </a:p>
        </p:txBody>
      </p:sp>
      <p:grpSp>
        <p:nvGrpSpPr>
          <p:cNvPr id="5" name="Group 4">
            <a:extLst>
              <a:ext uri="{FF2B5EF4-FFF2-40B4-BE49-F238E27FC236}">
                <a16:creationId xmlns:a16="http://schemas.microsoft.com/office/drawing/2014/main" id="{1BDE9D94-E986-4FDA-B2F6-B47DE62C9308}"/>
              </a:ext>
            </a:extLst>
          </p:cNvPr>
          <p:cNvGrpSpPr/>
          <p:nvPr/>
        </p:nvGrpSpPr>
        <p:grpSpPr>
          <a:xfrm>
            <a:off x="3200400" y="2561034"/>
            <a:ext cx="1878304" cy="1679969"/>
            <a:chOff x="2465294" y="3429000"/>
            <a:chExt cx="2782312" cy="2568575"/>
          </a:xfrm>
        </p:grpSpPr>
        <p:pic>
          <p:nvPicPr>
            <p:cNvPr id="3" name="Graphic 2">
              <a:extLst>
                <a:ext uri="{FF2B5EF4-FFF2-40B4-BE49-F238E27FC236}">
                  <a16:creationId xmlns:a16="http://schemas.microsoft.com/office/drawing/2014/main" id="{816BB815-C486-41E2-8B5C-0756C1851E3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9022" t="-6" r="-1376" b="53812"/>
            <a:stretch/>
          </p:blipFill>
          <p:spPr>
            <a:xfrm>
              <a:off x="2528392" y="3429000"/>
              <a:ext cx="2719214" cy="2441743"/>
            </a:xfrm>
            <a:prstGeom prst="rect">
              <a:avLst/>
            </a:prstGeom>
          </p:spPr>
        </p:pic>
        <p:sp>
          <p:nvSpPr>
            <p:cNvPr id="4" name="Rectangle 3">
              <a:extLst>
                <a:ext uri="{FF2B5EF4-FFF2-40B4-BE49-F238E27FC236}">
                  <a16:creationId xmlns:a16="http://schemas.microsoft.com/office/drawing/2014/main" id="{1C584757-4F0D-4F53-8610-649ED2931878}"/>
                </a:ext>
              </a:extLst>
            </p:cNvPr>
            <p:cNvSpPr/>
            <p:nvPr/>
          </p:nvSpPr>
          <p:spPr bwMode="auto">
            <a:xfrm>
              <a:off x="2465294" y="4649871"/>
              <a:ext cx="1147482" cy="1220872"/>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eaLnBrk="0" hangingPunct="0"/>
              <a:endParaRPr lang="en-IN" sz="1200">
                <a:solidFill>
                  <a:srgbClr val="000000"/>
                </a:solidFill>
                <a:latin typeface="Helvetica" charset="0"/>
                <a:ea typeface="MS PGothic" panose="020B0600070205080204" pitchFamily="34" charset="-128"/>
              </a:endParaRPr>
            </a:p>
          </p:txBody>
        </p:sp>
        <p:sp>
          <p:nvSpPr>
            <p:cNvPr id="11" name="Rectangle 10">
              <a:extLst>
                <a:ext uri="{FF2B5EF4-FFF2-40B4-BE49-F238E27FC236}">
                  <a16:creationId xmlns:a16="http://schemas.microsoft.com/office/drawing/2014/main" id="{3CA78095-0A25-48F9-9B32-1E9D76A9734D}"/>
                </a:ext>
              </a:extLst>
            </p:cNvPr>
            <p:cNvSpPr/>
            <p:nvPr/>
          </p:nvSpPr>
          <p:spPr bwMode="auto">
            <a:xfrm>
              <a:off x="3357627" y="5333999"/>
              <a:ext cx="636494" cy="663576"/>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eaLnBrk="0" hangingPunct="0"/>
              <a:endParaRPr lang="en-IN" sz="1200">
                <a:solidFill>
                  <a:srgbClr val="000000"/>
                </a:solidFill>
                <a:latin typeface="Helvetica" charset="0"/>
                <a:ea typeface="MS PGothic" panose="020B0600070205080204" pitchFamily="34" charset="-128"/>
              </a:endParaRPr>
            </a:p>
          </p:txBody>
        </p:sp>
      </p:grpSp>
    </p:spTree>
    <p:extLst>
      <p:ext uri="{BB962C8B-B14F-4D97-AF65-F5344CB8AC3E}">
        <p14:creationId xmlns:p14="http://schemas.microsoft.com/office/powerpoint/2010/main" val="2355885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a:extLst>
              <a:ext uri="{FF2B5EF4-FFF2-40B4-BE49-F238E27FC236}">
                <a16:creationId xmlns:a16="http://schemas.microsoft.com/office/drawing/2014/main" id="{71DBFB25-C332-4E15-B164-4E01F5530593}"/>
              </a:ext>
            </a:extLst>
          </p:cNvPr>
          <p:cNvSpPr>
            <a:spLocks noGrp="1" noChangeArrowheads="1"/>
          </p:cNvSpPr>
          <p:nvPr>
            <p:ph type="title"/>
          </p:nvPr>
        </p:nvSpPr>
        <p:spPr>
          <a:xfrm>
            <a:off x="1719263" y="72629"/>
            <a:ext cx="6057900" cy="457200"/>
          </a:xfrm>
        </p:spPr>
        <p:txBody>
          <a:bodyPr/>
          <a:lstStyle/>
          <a:p>
            <a:pPr>
              <a:defRPr/>
            </a:pPr>
            <a:r>
              <a:rPr lang="en-US" altLang="en-US">
                <a:effectLst>
                  <a:outerShdw blurRad="38100" dist="38100" dir="2700000" algn="tl">
                    <a:srgbClr val="C0C0C0"/>
                  </a:outerShdw>
                </a:effectLst>
              </a:rPr>
              <a:t>Secondary Indices Example</a:t>
            </a:r>
          </a:p>
        </p:txBody>
      </p:sp>
      <p:sp>
        <p:nvSpPr>
          <p:cNvPr id="23555" name="Rectangle 3">
            <a:extLst>
              <a:ext uri="{FF2B5EF4-FFF2-40B4-BE49-F238E27FC236}">
                <a16:creationId xmlns:a16="http://schemas.microsoft.com/office/drawing/2014/main" id="{614B819D-50FE-4933-AE5F-989AA66F7244}"/>
              </a:ext>
            </a:extLst>
          </p:cNvPr>
          <p:cNvSpPr>
            <a:spLocks noGrp="1" noChangeArrowheads="1"/>
          </p:cNvSpPr>
          <p:nvPr>
            <p:ph type="body" sz="half" idx="2"/>
          </p:nvPr>
        </p:nvSpPr>
        <p:spPr>
          <a:xfrm>
            <a:off x="1818085" y="897713"/>
            <a:ext cx="5765006" cy="3613566"/>
          </a:xfrm>
        </p:spPr>
        <p:txBody>
          <a:bodyPr/>
          <a:lstStyle/>
          <a:p>
            <a:pPr>
              <a:buFont typeface="Wingdings" panose="05000000000000000000" pitchFamily="2" charset="2"/>
              <a:buChar char="§"/>
            </a:pPr>
            <a:r>
              <a:rPr lang="en-US" altLang="en-US" dirty="0"/>
              <a:t>Secondary index on salary field of instructor</a:t>
            </a:r>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marL="0" indent="0">
              <a:buNone/>
            </a:pPr>
            <a:endParaRPr lang="en-US" altLang="en-US" dirty="0"/>
          </a:p>
          <a:p>
            <a:pPr>
              <a:buFont typeface="Wingdings" panose="05000000000000000000" pitchFamily="2" charset="2"/>
              <a:buChar char="§"/>
            </a:pPr>
            <a:r>
              <a:rPr lang="en-US" altLang="en-US" dirty="0"/>
              <a:t>Index record points to a bucket that contains pointers to all the actual records with that particular search-key value.</a:t>
            </a:r>
          </a:p>
          <a:p>
            <a:pPr>
              <a:buFont typeface="Wingdings" panose="05000000000000000000" pitchFamily="2" charset="2"/>
              <a:buChar char="§"/>
            </a:pPr>
            <a:r>
              <a:rPr lang="en-US" altLang="en-US" dirty="0"/>
              <a:t>Secondary indices have to be dense</a:t>
            </a:r>
          </a:p>
        </p:txBody>
      </p:sp>
      <p:pic>
        <p:nvPicPr>
          <p:cNvPr id="23557" name="Picture 7">
            <a:extLst>
              <a:ext uri="{FF2B5EF4-FFF2-40B4-BE49-F238E27FC236}">
                <a16:creationId xmlns:a16="http://schemas.microsoft.com/office/drawing/2014/main" id="{676DB81F-D9AB-4AD6-84B4-BF691501F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294" y="1275153"/>
            <a:ext cx="4914893" cy="241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48615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826" name="Rectangle 2">
            <a:extLst>
              <a:ext uri="{FF2B5EF4-FFF2-40B4-BE49-F238E27FC236}">
                <a16:creationId xmlns:a16="http://schemas.microsoft.com/office/drawing/2014/main" id="{FE7A2C49-1A11-4078-8A81-EA64D95ADA4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Clustering vs Nonclustering Indices</a:t>
            </a:r>
          </a:p>
        </p:txBody>
      </p:sp>
      <p:sp>
        <p:nvSpPr>
          <p:cNvPr id="25603" name="Rectangle 3">
            <a:extLst>
              <a:ext uri="{FF2B5EF4-FFF2-40B4-BE49-F238E27FC236}">
                <a16:creationId xmlns:a16="http://schemas.microsoft.com/office/drawing/2014/main" id="{A2949146-9391-4615-A79E-36372130CCBD}"/>
              </a:ext>
            </a:extLst>
          </p:cNvPr>
          <p:cNvSpPr>
            <a:spLocks noGrp="1" noChangeArrowheads="1"/>
          </p:cNvSpPr>
          <p:nvPr>
            <p:ph type="body" idx="1"/>
          </p:nvPr>
        </p:nvSpPr>
        <p:spPr>
          <a:xfrm>
            <a:off x="1788851" y="800747"/>
            <a:ext cx="5740202" cy="3947602"/>
          </a:xfrm>
        </p:spPr>
        <p:txBody>
          <a:bodyPr/>
          <a:lstStyle/>
          <a:p>
            <a:r>
              <a:rPr lang="en-US" altLang="en-US" dirty="0"/>
              <a:t>Indices offer substantial benefits when searching for records.</a:t>
            </a:r>
          </a:p>
          <a:p>
            <a:r>
              <a:rPr lang="en-US" altLang="en-US" dirty="0"/>
              <a:t>BUT: indices imposes overhead on database modification</a:t>
            </a:r>
          </a:p>
          <a:p>
            <a:pPr lvl="1"/>
            <a:r>
              <a:rPr lang="en-US" altLang="en-US" dirty="0"/>
              <a:t>when a record is inserted or deleted, every index on the relation must be updated</a:t>
            </a:r>
          </a:p>
          <a:p>
            <a:pPr lvl="1"/>
            <a:r>
              <a:rPr lang="en-US" altLang="en-US" dirty="0"/>
              <a:t>When a record is updated, any index on an updated attribute must be updated</a:t>
            </a:r>
          </a:p>
          <a:p>
            <a:r>
              <a:rPr lang="en-US" altLang="en-US" dirty="0"/>
              <a:t>Sequential scan using clustering index is efficient, but a sequential scan using a secondary (</a:t>
            </a:r>
            <a:r>
              <a:rPr lang="en-US" altLang="en-US" dirty="0" err="1"/>
              <a:t>nonclustering</a:t>
            </a:r>
            <a:r>
              <a:rPr lang="en-US" altLang="en-US" dirty="0"/>
              <a:t>) index is expensive on magnetic disk</a:t>
            </a:r>
          </a:p>
          <a:p>
            <a:pPr lvl="1"/>
            <a:r>
              <a:rPr lang="en-US" altLang="en-US" dirty="0"/>
              <a:t>Each record access may fetch a new block from disk</a:t>
            </a:r>
          </a:p>
          <a:p>
            <a:pPr lvl="1"/>
            <a:r>
              <a:rPr lang="en-US" altLang="en-US" dirty="0"/>
              <a:t>Each block fetch on magnetic disk requires about 5 to 10 milliseconds</a:t>
            </a:r>
          </a:p>
        </p:txBody>
      </p:sp>
    </p:spTree>
    <p:extLst>
      <p:ext uri="{BB962C8B-B14F-4D97-AF65-F5344CB8AC3E}">
        <p14:creationId xmlns:p14="http://schemas.microsoft.com/office/powerpoint/2010/main" val="3885959021"/>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538" name="Rectangle 2">
            <a:extLst>
              <a:ext uri="{FF2B5EF4-FFF2-40B4-BE49-F238E27FC236}">
                <a16:creationId xmlns:a16="http://schemas.microsoft.com/office/drawing/2014/main" id="{DF94CC11-5F95-4840-A50B-BD3BEEFCB130}"/>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Multilevel Index</a:t>
            </a:r>
          </a:p>
        </p:txBody>
      </p:sp>
      <p:sp>
        <p:nvSpPr>
          <p:cNvPr id="1345539" name="Rectangle 3">
            <a:extLst>
              <a:ext uri="{FF2B5EF4-FFF2-40B4-BE49-F238E27FC236}">
                <a16:creationId xmlns:a16="http://schemas.microsoft.com/office/drawing/2014/main" id="{B96E43A7-D9BD-4C17-BB74-FEBE960D6173}"/>
              </a:ext>
            </a:extLst>
          </p:cNvPr>
          <p:cNvSpPr>
            <a:spLocks noGrp="1" noChangeArrowheads="1"/>
          </p:cNvSpPr>
          <p:nvPr>
            <p:ph type="body" idx="1"/>
          </p:nvPr>
        </p:nvSpPr>
        <p:spPr>
          <a:xfrm>
            <a:off x="1768877" y="805649"/>
            <a:ext cx="5772543" cy="3837789"/>
          </a:xfrm>
        </p:spPr>
        <p:txBody>
          <a:bodyPr/>
          <a:lstStyle/>
          <a:p>
            <a:r>
              <a:rPr lang="en-US" altLang="en-US" dirty="0"/>
              <a:t>If index does not fit in memory, access becomes expensive.</a:t>
            </a:r>
          </a:p>
          <a:p>
            <a:r>
              <a:rPr lang="en-US" altLang="en-US" dirty="0"/>
              <a:t>Solution: treat index kept on disk as a sequential file and construct a sparse index on it.</a:t>
            </a:r>
          </a:p>
          <a:p>
            <a:pPr lvl="1"/>
            <a:r>
              <a:rPr lang="en-US" altLang="en-US" dirty="0"/>
              <a:t>outer index – a sparse index of the basic index</a:t>
            </a:r>
          </a:p>
          <a:p>
            <a:pPr lvl="1"/>
            <a:r>
              <a:rPr lang="en-US" altLang="en-US" dirty="0"/>
              <a:t>inner index – the basic index file</a:t>
            </a:r>
          </a:p>
          <a:p>
            <a:r>
              <a:rPr lang="en-US" altLang="en-US" dirty="0"/>
              <a:t>If even outer index is too large to fit in main memory, yet another level of index can be created, and so on.</a:t>
            </a:r>
          </a:p>
          <a:p>
            <a:r>
              <a:rPr lang="en-US" altLang="en-US" dirty="0"/>
              <a:t>Indices at all levels must be updated on insertion or deletion from the file.</a:t>
            </a:r>
          </a:p>
        </p:txBody>
      </p:sp>
    </p:spTree>
    <p:extLst>
      <p:ext uri="{BB962C8B-B14F-4D97-AF65-F5344CB8AC3E}">
        <p14:creationId xmlns:p14="http://schemas.microsoft.com/office/powerpoint/2010/main" val="1117105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55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553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553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4553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4553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455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553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7586" name="Rectangle 2">
            <a:extLst>
              <a:ext uri="{FF2B5EF4-FFF2-40B4-BE49-F238E27FC236}">
                <a16:creationId xmlns:a16="http://schemas.microsoft.com/office/drawing/2014/main" id="{730D8243-5BFC-4F26-8398-A21C74992430}"/>
              </a:ext>
            </a:extLst>
          </p:cNvPr>
          <p:cNvSpPr>
            <a:spLocks noGrp="1" noChangeArrowheads="1"/>
          </p:cNvSpPr>
          <p:nvPr>
            <p:ph type="title"/>
          </p:nvPr>
        </p:nvSpPr>
        <p:spPr>
          <a:xfrm>
            <a:off x="1625204" y="193089"/>
            <a:ext cx="6057900" cy="327422"/>
          </a:xfrm>
        </p:spPr>
        <p:txBody>
          <a:bodyPr/>
          <a:lstStyle/>
          <a:p>
            <a:pPr>
              <a:defRPr/>
            </a:pPr>
            <a:r>
              <a:rPr lang="en-US" altLang="en-US" dirty="0">
                <a:effectLst>
                  <a:outerShdw blurRad="38100" dist="38100" dir="2700000" algn="tl">
                    <a:srgbClr val="C0C0C0"/>
                  </a:outerShdw>
                </a:effectLst>
              </a:rPr>
              <a:t>Multilevel Index (Cont.)</a:t>
            </a:r>
          </a:p>
        </p:txBody>
      </p:sp>
      <p:pic>
        <p:nvPicPr>
          <p:cNvPr id="2" name="Picture 1"/>
          <p:cNvPicPr>
            <a:picLocks noChangeAspect="1"/>
          </p:cNvPicPr>
          <p:nvPr/>
        </p:nvPicPr>
        <p:blipFill>
          <a:blip r:embed="rId3"/>
          <a:stretch>
            <a:fillRect/>
          </a:stretch>
        </p:blipFill>
        <p:spPr>
          <a:xfrm>
            <a:off x="3068240" y="1121568"/>
            <a:ext cx="3464129" cy="3340704"/>
          </a:xfrm>
          <a:prstGeom prst="rect">
            <a:avLst/>
          </a:prstGeom>
        </p:spPr>
      </p:pic>
    </p:spTree>
    <p:extLst>
      <p:ext uri="{BB962C8B-B14F-4D97-AF65-F5344CB8AC3E}">
        <p14:creationId xmlns:p14="http://schemas.microsoft.com/office/powerpoint/2010/main" val="1183478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9634" name="Rectangle 2">
            <a:extLst>
              <a:ext uri="{FF2B5EF4-FFF2-40B4-BE49-F238E27FC236}">
                <a16:creationId xmlns:a16="http://schemas.microsoft.com/office/drawing/2014/main" id="{1776D91E-94B0-4CCF-BA5E-7866FC2B3E0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Update:  Deletion</a:t>
            </a:r>
          </a:p>
        </p:txBody>
      </p:sp>
      <p:sp>
        <p:nvSpPr>
          <p:cNvPr id="31747" name="Rectangle 3">
            <a:extLst>
              <a:ext uri="{FF2B5EF4-FFF2-40B4-BE49-F238E27FC236}">
                <a16:creationId xmlns:a16="http://schemas.microsoft.com/office/drawing/2014/main" id="{4D47DCDE-E174-43EB-A520-C2E39222D128}"/>
              </a:ext>
            </a:extLst>
          </p:cNvPr>
          <p:cNvSpPr>
            <a:spLocks noGrp="1" noChangeArrowheads="1"/>
          </p:cNvSpPr>
          <p:nvPr>
            <p:ph type="body" idx="1"/>
          </p:nvPr>
        </p:nvSpPr>
        <p:spPr>
          <a:xfrm>
            <a:off x="1808824" y="2599135"/>
            <a:ext cx="5686148" cy="2456259"/>
          </a:xfrm>
        </p:spPr>
        <p:txBody>
          <a:bodyPr/>
          <a:lstStyle/>
          <a:p>
            <a:r>
              <a:rPr lang="en-US" altLang="en-US" b="1" dirty="0"/>
              <a:t>Single-level index entry deletion:</a:t>
            </a:r>
          </a:p>
          <a:p>
            <a:pPr lvl="1"/>
            <a:r>
              <a:rPr lang="en-US" altLang="en-US" b="1" dirty="0"/>
              <a:t>Dense indices</a:t>
            </a:r>
            <a:r>
              <a:rPr lang="en-US" altLang="en-US" dirty="0"/>
              <a:t> – deletion of search-key is similar to file record deletion.</a:t>
            </a:r>
          </a:p>
          <a:p>
            <a:pPr lvl="1"/>
            <a:r>
              <a:rPr lang="en-US" altLang="en-US" b="1" dirty="0"/>
              <a:t>Sparse indices</a:t>
            </a:r>
            <a:r>
              <a:rPr lang="en-US" altLang="en-US" dirty="0"/>
              <a:t> –</a:t>
            </a:r>
          </a:p>
          <a:p>
            <a:pPr lvl="2"/>
            <a:r>
              <a:rPr lang="en-US" altLang="en-US" dirty="0"/>
              <a:t> if an entry for the search key exists in the index, it is deleted by replacing the entry in the index with the next search-key value in the file (in search-key order).  </a:t>
            </a:r>
          </a:p>
          <a:p>
            <a:pPr lvl="2"/>
            <a:r>
              <a:rPr lang="en-US" altLang="en-US" dirty="0"/>
              <a:t>If the next search-key value already has an index entry, the entry is deleted instead of being replaced.</a:t>
            </a:r>
          </a:p>
        </p:txBody>
      </p:sp>
      <p:pic>
        <p:nvPicPr>
          <p:cNvPr id="31748" name="Picture 7">
            <a:extLst>
              <a:ext uri="{FF2B5EF4-FFF2-40B4-BE49-F238E27FC236}">
                <a16:creationId xmlns:a16="http://schemas.microsoft.com/office/drawing/2014/main" id="{D8078A4D-BD66-4B0A-A59B-4E627C564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360" y="667941"/>
            <a:ext cx="4548188" cy="2093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3">
            <a:extLst>
              <a:ext uri="{FF2B5EF4-FFF2-40B4-BE49-F238E27FC236}">
                <a16:creationId xmlns:a16="http://schemas.microsoft.com/office/drawing/2014/main" id="{EC5EB7AA-615E-4396-BE67-AC06B9C00E1C}"/>
              </a:ext>
            </a:extLst>
          </p:cNvPr>
          <p:cNvSpPr>
            <a:spLocks noChangeArrowheads="1"/>
          </p:cNvSpPr>
          <p:nvPr/>
        </p:nvSpPr>
        <p:spPr bwMode="auto">
          <a:xfrm>
            <a:off x="1808825" y="1304925"/>
            <a:ext cx="2334550" cy="114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002060"/>
              </a:buClr>
              <a:buSzPct val="110000"/>
              <a:buFont typeface="Wingdings" panose="05000000000000000000" pitchFamily="2" charset="2"/>
              <a:buChar char="§"/>
            </a:pPr>
            <a:r>
              <a:rPr lang="en-US" altLang="en-US" sz="1275" dirty="0">
                <a:solidFill>
                  <a:srgbClr val="000000"/>
                </a:solidFill>
              </a:rPr>
              <a:t>If deleted record was the only record in the file with its particular search-key value, the search-key is deleted from the index also.</a:t>
            </a:r>
          </a:p>
        </p:txBody>
      </p:sp>
    </p:spTree>
    <p:extLst>
      <p:ext uri="{BB962C8B-B14F-4D97-AF65-F5344CB8AC3E}">
        <p14:creationId xmlns:p14="http://schemas.microsoft.com/office/powerpoint/2010/main" val="102128422"/>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682" name="Rectangle 2">
            <a:extLst>
              <a:ext uri="{FF2B5EF4-FFF2-40B4-BE49-F238E27FC236}">
                <a16:creationId xmlns:a16="http://schemas.microsoft.com/office/drawing/2014/main" id="{716639AD-F8B6-495F-99BB-A8C15DA67C1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Update:  Insertion</a:t>
            </a:r>
          </a:p>
        </p:txBody>
      </p:sp>
      <p:sp>
        <p:nvSpPr>
          <p:cNvPr id="33795" name="Rectangle 3">
            <a:extLst>
              <a:ext uri="{FF2B5EF4-FFF2-40B4-BE49-F238E27FC236}">
                <a16:creationId xmlns:a16="http://schemas.microsoft.com/office/drawing/2014/main" id="{C5E24636-92A6-40B8-ACF3-4EDA7B756226}"/>
              </a:ext>
            </a:extLst>
          </p:cNvPr>
          <p:cNvSpPr>
            <a:spLocks noGrp="1" noChangeArrowheads="1"/>
          </p:cNvSpPr>
          <p:nvPr>
            <p:ph idx="1"/>
          </p:nvPr>
        </p:nvSpPr>
        <p:spPr>
          <a:xfrm>
            <a:off x="1788851" y="800747"/>
            <a:ext cx="5740202" cy="3947602"/>
          </a:xfrm>
        </p:spPr>
        <p:txBody>
          <a:bodyPr/>
          <a:lstStyle/>
          <a:p>
            <a:r>
              <a:rPr lang="en-US" altLang="en-US" b="1" dirty="0"/>
              <a:t>Single-level index insertion:</a:t>
            </a:r>
          </a:p>
          <a:p>
            <a:pPr lvl="1"/>
            <a:r>
              <a:rPr lang="en-US" altLang="en-US" dirty="0"/>
              <a:t>Perform a lookup using the search-key value of the record to be inserted.</a:t>
            </a:r>
          </a:p>
          <a:p>
            <a:pPr lvl="1"/>
            <a:r>
              <a:rPr lang="en-US" altLang="en-US" b="1" dirty="0"/>
              <a:t>Dense indices</a:t>
            </a:r>
            <a:r>
              <a:rPr lang="en-US" altLang="en-US" dirty="0"/>
              <a:t> – if the search-key value does not appear in the index, insert it</a:t>
            </a:r>
          </a:p>
          <a:p>
            <a:pPr lvl="2"/>
            <a:r>
              <a:rPr lang="en-US" altLang="en-US" dirty="0"/>
              <a:t>Indices are maintained as sequential files</a:t>
            </a:r>
          </a:p>
          <a:p>
            <a:pPr lvl="2"/>
            <a:r>
              <a:rPr lang="en-US" altLang="en-US" dirty="0"/>
              <a:t>Need to create space for new entry, overflow blocks may be required</a:t>
            </a:r>
          </a:p>
          <a:p>
            <a:pPr lvl="1"/>
            <a:r>
              <a:rPr lang="en-US" altLang="en-US" b="1" dirty="0"/>
              <a:t>Sparse indices</a:t>
            </a:r>
            <a:r>
              <a:rPr lang="en-US" altLang="en-US" dirty="0"/>
              <a:t> – if index stores an entry for each block of the file, no change needs to be made to the index unless a new block is created.  </a:t>
            </a:r>
          </a:p>
          <a:p>
            <a:pPr lvl="2"/>
            <a:r>
              <a:rPr lang="en-US" altLang="en-US" dirty="0"/>
              <a:t>If a new block is created, the first search-key value appearing in the new block is inserted into the index.</a:t>
            </a:r>
          </a:p>
          <a:p>
            <a:r>
              <a:rPr lang="en-US" altLang="en-US" b="1" dirty="0"/>
              <a:t>Multilevel insertion and deletion:</a:t>
            </a:r>
            <a:r>
              <a:rPr lang="en-US" altLang="en-US" dirty="0"/>
              <a:t>  algorithms are simple extensions of the single-level algorithms</a:t>
            </a:r>
          </a:p>
        </p:txBody>
      </p:sp>
    </p:spTree>
    <p:extLst>
      <p:ext uri="{BB962C8B-B14F-4D97-AF65-F5344CB8AC3E}">
        <p14:creationId xmlns:p14="http://schemas.microsoft.com/office/powerpoint/2010/main" val="4241402204"/>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221E-9C52-442B-B60E-604C6F42F655}"/>
              </a:ext>
            </a:extLst>
          </p:cNvPr>
          <p:cNvSpPr>
            <a:spLocks noGrp="1"/>
          </p:cNvSpPr>
          <p:nvPr>
            <p:ph type="title"/>
          </p:nvPr>
        </p:nvSpPr>
        <p:spPr/>
        <p:txBody>
          <a:bodyPr/>
          <a:lstStyle/>
          <a:p>
            <a:r>
              <a:rPr lang="en-IN" dirty="0"/>
              <a:t>Indices on Multiple Keys</a:t>
            </a:r>
          </a:p>
        </p:txBody>
      </p:sp>
      <p:sp>
        <p:nvSpPr>
          <p:cNvPr id="3" name="Content Placeholder 2">
            <a:extLst>
              <a:ext uri="{FF2B5EF4-FFF2-40B4-BE49-F238E27FC236}">
                <a16:creationId xmlns:a16="http://schemas.microsoft.com/office/drawing/2014/main" id="{34B33A1F-9167-438A-AF27-3662D79CF52F}"/>
              </a:ext>
            </a:extLst>
          </p:cNvPr>
          <p:cNvSpPr>
            <a:spLocks noGrp="1"/>
          </p:cNvSpPr>
          <p:nvPr>
            <p:ph idx="1"/>
          </p:nvPr>
        </p:nvSpPr>
        <p:spPr>
          <a:xfrm>
            <a:off x="1788851" y="800747"/>
            <a:ext cx="5740202" cy="3947602"/>
          </a:xfrm>
        </p:spPr>
        <p:txBody>
          <a:bodyPr/>
          <a:lstStyle/>
          <a:p>
            <a:r>
              <a:rPr lang="en-IN" b="1" dirty="0">
                <a:solidFill>
                  <a:srgbClr val="002060"/>
                </a:solidFill>
              </a:rPr>
              <a:t>Composite search key</a:t>
            </a:r>
            <a:r>
              <a:rPr lang="en-IN" dirty="0"/>
              <a:t>  </a:t>
            </a:r>
          </a:p>
          <a:p>
            <a:pPr lvl="1"/>
            <a:r>
              <a:rPr lang="en-IN" dirty="0"/>
              <a:t>E.g., index on </a:t>
            </a:r>
            <a:r>
              <a:rPr lang="en-IN" i="1" dirty="0"/>
              <a:t>instructor</a:t>
            </a:r>
            <a:r>
              <a:rPr lang="en-IN" dirty="0"/>
              <a:t> relation on attributes (</a:t>
            </a:r>
            <a:r>
              <a:rPr lang="en-IN" i="1" dirty="0"/>
              <a:t>name, ID</a:t>
            </a:r>
            <a:r>
              <a:rPr lang="en-IN" dirty="0"/>
              <a:t>)</a:t>
            </a:r>
          </a:p>
          <a:p>
            <a:pPr lvl="1"/>
            <a:r>
              <a:rPr lang="en-IN" dirty="0"/>
              <a:t>Values are sorted lexicographically</a:t>
            </a:r>
          </a:p>
          <a:p>
            <a:pPr lvl="2"/>
            <a:r>
              <a:rPr lang="en-IN" dirty="0"/>
              <a:t>E.g.  (John, 12121) &lt; (John, 13514)  and </a:t>
            </a:r>
            <a:br>
              <a:rPr lang="en-IN" dirty="0"/>
            </a:br>
            <a:r>
              <a:rPr lang="en-IN" dirty="0"/>
              <a:t>        (John, 13514) &lt; (Peter, 11223)</a:t>
            </a:r>
          </a:p>
          <a:p>
            <a:pPr lvl="1"/>
            <a:r>
              <a:rPr lang="en-IN" dirty="0"/>
              <a:t>Can query on just </a:t>
            </a:r>
            <a:r>
              <a:rPr lang="en-IN" i="1" dirty="0"/>
              <a:t>name</a:t>
            </a:r>
            <a:r>
              <a:rPr lang="en-IN" dirty="0"/>
              <a:t>, or on (</a:t>
            </a:r>
            <a:r>
              <a:rPr lang="en-IN" i="1" dirty="0"/>
              <a:t>name, ID</a:t>
            </a:r>
            <a:r>
              <a:rPr lang="en-IN" dirty="0"/>
              <a:t>)</a:t>
            </a:r>
          </a:p>
        </p:txBody>
      </p:sp>
    </p:spTree>
    <p:extLst>
      <p:ext uri="{BB962C8B-B14F-4D97-AF65-F5344CB8AC3E}">
        <p14:creationId xmlns:p14="http://schemas.microsoft.com/office/powerpoint/2010/main" val="3993172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9874" name="Rectangle 2">
            <a:extLst>
              <a:ext uri="{FF2B5EF4-FFF2-40B4-BE49-F238E27FC236}">
                <a16:creationId xmlns:a16="http://schemas.microsoft.com/office/drawing/2014/main" id="{DEFA663B-A102-4E3E-8A2F-E81DCB5BED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a:t>
            </a:r>
          </a:p>
        </p:txBody>
      </p:sp>
      <p:sp>
        <p:nvSpPr>
          <p:cNvPr id="37891" name="Rectangle 3">
            <a:extLst>
              <a:ext uri="{FF2B5EF4-FFF2-40B4-BE49-F238E27FC236}">
                <a16:creationId xmlns:a16="http://schemas.microsoft.com/office/drawing/2014/main" id="{22162B0D-B51D-446C-A191-D7BE1B40440C}"/>
              </a:ext>
            </a:extLst>
          </p:cNvPr>
          <p:cNvSpPr>
            <a:spLocks noGrp="1" noChangeArrowheads="1"/>
          </p:cNvSpPr>
          <p:nvPr>
            <p:ph type="body" idx="1"/>
          </p:nvPr>
        </p:nvSpPr>
        <p:spPr>
          <a:xfrm>
            <a:off x="1808826" y="982745"/>
            <a:ext cx="5631391" cy="3460668"/>
          </a:xfrm>
        </p:spPr>
        <p:txBody>
          <a:bodyPr/>
          <a:lstStyle/>
          <a:p>
            <a:pPr>
              <a:lnSpc>
                <a:spcPct val="90000"/>
              </a:lnSpc>
            </a:pPr>
            <a:r>
              <a:rPr lang="en-US" altLang="en-US" dirty="0"/>
              <a:t>Disadvantage of indexed-sequential files</a:t>
            </a:r>
          </a:p>
          <a:p>
            <a:pPr lvl="1">
              <a:lnSpc>
                <a:spcPct val="90000"/>
              </a:lnSpc>
            </a:pPr>
            <a:r>
              <a:rPr lang="en-US" altLang="en-US" dirty="0"/>
              <a:t>Performance degrades as file grows, since many overflow blocks get created.  </a:t>
            </a:r>
          </a:p>
          <a:p>
            <a:pPr lvl="1">
              <a:lnSpc>
                <a:spcPct val="90000"/>
              </a:lnSpc>
            </a:pPr>
            <a:r>
              <a:rPr lang="en-US" altLang="en-US" dirty="0"/>
              <a:t>Periodic reorganization of entire file is required.</a:t>
            </a:r>
          </a:p>
          <a:p>
            <a:pPr>
              <a:lnSpc>
                <a:spcPct val="90000"/>
              </a:lnSpc>
            </a:pPr>
            <a:r>
              <a:rPr lang="en-US" altLang="en-US" dirty="0"/>
              <a:t>Advantage of B</a:t>
            </a:r>
            <a:r>
              <a:rPr lang="en-US" altLang="en-US" baseline="30000" dirty="0"/>
              <a:t>+</a:t>
            </a:r>
            <a:r>
              <a:rPr lang="en-US" altLang="en-US" dirty="0"/>
              <a:t>-tree index files:  </a:t>
            </a:r>
          </a:p>
          <a:p>
            <a:pPr lvl="1">
              <a:lnSpc>
                <a:spcPct val="90000"/>
              </a:lnSpc>
            </a:pPr>
            <a:r>
              <a:rPr lang="en-US" altLang="en-US" dirty="0"/>
              <a:t>Automatically reorganizes itself with small, local, changes, in the face of insertions and deletions.  </a:t>
            </a:r>
          </a:p>
          <a:p>
            <a:pPr lvl="1">
              <a:lnSpc>
                <a:spcPct val="90000"/>
              </a:lnSpc>
            </a:pPr>
            <a:r>
              <a:rPr lang="en-US" altLang="en-US" dirty="0"/>
              <a:t>Reorganization of entire file is not required to maintain performance.</a:t>
            </a:r>
          </a:p>
          <a:p>
            <a:pPr>
              <a:lnSpc>
                <a:spcPct val="90000"/>
              </a:lnSpc>
            </a:pPr>
            <a:r>
              <a:rPr lang="en-US" altLang="en-US" dirty="0"/>
              <a:t>(Minor) disadvantage of B</a:t>
            </a:r>
            <a:r>
              <a:rPr lang="en-US" altLang="en-US" baseline="30000" dirty="0"/>
              <a:t>+</a:t>
            </a:r>
            <a:r>
              <a:rPr lang="en-US" altLang="en-US" dirty="0"/>
              <a:t>-trees: </a:t>
            </a:r>
          </a:p>
          <a:p>
            <a:pPr lvl="1">
              <a:lnSpc>
                <a:spcPct val="90000"/>
              </a:lnSpc>
            </a:pPr>
            <a:r>
              <a:rPr lang="en-US" altLang="en-US" dirty="0"/>
              <a:t>Extra insertion and deletion overhead, space overhead.</a:t>
            </a:r>
          </a:p>
          <a:p>
            <a:pPr>
              <a:lnSpc>
                <a:spcPct val="90000"/>
              </a:lnSpc>
            </a:pPr>
            <a:r>
              <a:rPr lang="en-US" altLang="en-US" dirty="0"/>
              <a:t>Advantages of B</a:t>
            </a:r>
            <a:r>
              <a:rPr lang="en-US" altLang="en-US" baseline="30000" dirty="0"/>
              <a:t>+</a:t>
            </a:r>
            <a:r>
              <a:rPr lang="en-US" altLang="en-US" dirty="0"/>
              <a:t>-trees outweigh disadvantages</a:t>
            </a:r>
          </a:p>
          <a:p>
            <a:pPr lvl="1">
              <a:lnSpc>
                <a:spcPct val="90000"/>
              </a:lnSpc>
            </a:pPr>
            <a:r>
              <a:rPr lang="en-US" altLang="en-US" dirty="0"/>
              <a:t>B</a:t>
            </a:r>
            <a:r>
              <a:rPr lang="en-US" altLang="en-US" baseline="30000" dirty="0"/>
              <a:t>+</a:t>
            </a:r>
            <a:r>
              <a:rPr lang="en-US" altLang="en-US" dirty="0"/>
              <a:t>-trees are used extensively</a:t>
            </a:r>
          </a:p>
        </p:txBody>
      </p:sp>
    </p:spTree>
    <p:extLst>
      <p:ext uri="{BB962C8B-B14F-4D97-AF65-F5344CB8AC3E}">
        <p14:creationId xmlns:p14="http://schemas.microsoft.com/office/powerpoint/2010/main" val="1705604593"/>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2A0A4B5-93E8-4A46-9ABB-B723A76A378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Example of B</a:t>
            </a:r>
            <a:r>
              <a:rPr lang="en-US" altLang="en-US" baseline="30000">
                <a:effectLst/>
              </a:rPr>
              <a:t>+</a:t>
            </a:r>
            <a:r>
              <a:rPr lang="en-US" altLang="en-US">
                <a:effectLst/>
              </a:rPr>
              <a:t>-Tree</a:t>
            </a:r>
          </a:p>
        </p:txBody>
      </p:sp>
      <p:cxnSp>
        <p:nvCxnSpPr>
          <p:cNvPr id="39939" name="Straight Connector 2">
            <a:extLst>
              <a:ext uri="{FF2B5EF4-FFF2-40B4-BE49-F238E27FC236}">
                <a16:creationId xmlns:a16="http://schemas.microsoft.com/office/drawing/2014/main" id="{BC2EC05F-0D0B-4482-9874-0FF50420CFF4}"/>
              </a:ext>
            </a:extLst>
          </p:cNvPr>
          <p:cNvCxnSpPr>
            <a:cxnSpLocks noChangeShapeType="1"/>
          </p:cNvCxnSpPr>
          <p:nvPr/>
        </p:nvCxnSpPr>
        <p:spPr bwMode="auto">
          <a:xfrm flipH="1">
            <a:off x="2093119" y="4269581"/>
            <a:ext cx="3512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9940" name="Straight Connector 4">
            <a:extLst>
              <a:ext uri="{FF2B5EF4-FFF2-40B4-BE49-F238E27FC236}">
                <a16:creationId xmlns:a16="http://schemas.microsoft.com/office/drawing/2014/main" id="{933E215A-0801-419F-B5A4-24B70097A42E}"/>
              </a:ext>
            </a:extLst>
          </p:cNvPr>
          <p:cNvCxnSpPr>
            <a:cxnSpLocks noChangeShapeType="1"/>
          </p:cNvCxnSpPr>
          <p:nvPr/>
        </p:nvCxnSpPr>
        <p:spPr bwMode="auto">
          <a:xfrm flipH="1">
            <a:off x="2095500" y="2246710"/>
            <a:ext cx="14288" cy="2014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39941" name="Group 11">
            <a:extLst>
              <a:ext uri="{FF2B5EF4-FFF2-40B4-BE49-F238E27FC236}">
                <a16:creationId xmlns:a16="http://schemas.microsoft.com/office/drawing/2014/main" id="{EF92FA19-AB38-4BA7-99E1-186F98390EB1}"/>
              </a:ext>
            </a:extLst>
          </p:cNvPr>
          <p:cNvGrpSpPr>
            <a:grpSpLocks/>
          </p:cNvGrpSpPr>
          <p:nvPr/>
        </p:nvGrpSpPr>
        <p:grpSpPr bwMode="auto">
          <a:xfrm>
            <a:off x="1248967" y="882254"/>
            <a:ext cx="6668690" cy="3773090"/>
            <a:chOff x="141288" y="1176338"/>
            <a:chExt cx="8891587" cy="5030787"/>
          </a:xfrm>
        </p:grpSpPr>
        <p:pic>
          <p:nvPicPr>
            <p:cNvPr id="39942" name="Picture 5">
              <a:extLst>
                <a:ext uri="{FF2B5EF4-FFF2-40B4-BE49-F238E27FC236}">
                  <a16:creationId xmlns:a16="http://schemas.microsoft.com/office/drawing/2014/main" id="{D1B731C9-62E9-453D-8BC8-11CED13F8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8" y="1176338"/>
              <a:ext cx="8891587"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10">
              <a:extLst>
                <a:ext uri="{FF2B5EF4-FFF2-40B4-BE49-F238E27FC236}">
                  <a16:creationId xmlns:a16="http://schemas.microsoft.com/office/drawing/2014/main" id="{DB162ECD-DB94-4A27-B11D-FEFC23CCB710}"/>
                </a:ext>
              </a:extLst>
            </p:cNvPr>
            <p:cNvSpPr>
              <a:spLocks noChangeArrowheads="1"/>
            </p:cNvSpPr>
            <p:nvPr/>
          </p:nvSpPr>
          <p:spPr bwMode="auto">
            <a:xfrm>
              <a:off x="1684609" y="3051960"/>
              <a:ext cx="64794" cy="2241992"/>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sp>
          <p:nvSpPr>
            <p:cNvPr id="39944" name="Rectangle 13">
              <a:extLst>
                <a:ext uri="{FF2B5EF4-FFF2-40B4-BE49-F238E27FC236}">
                  <a16:creationId xmlns:a16="http://schemas.microsoft.com/office/drawing/2014/main" id="{6E563E24-5E98-4177-9D3D-31217A7F2052}"/>
                </a:ext>
              </a:extLst>
            </p:cNvPr>
            <p:cNvSpPr>
              <a:spLocks noChangeArrowheads="1"/>
            </p:cNvSpPr>
            <p:nvPr/>
          </p:nvSpPr>
          <p:spPr bwMode="auto">
            <a:xfrm>
              <a:off x="1658717" y="5315675"/>
              <a:ext cx="100548" cy="368827"/>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grpSp>
    </p:spTree>
    <p:extLst>
      <p:ext uri="{BB962C8B-B14F-4D97-AF65-F5344CB8AC3E}">
        <p14:creationId xmlns:p14="http://schemas.microsoft.com/office/powerpoint/2010/main" val="897258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Database Management System Reminder</a:t>
            </a: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4"/>
          <a:stretch>
            <a:fillRect/>
          </a:stretch>
        </p:blipFill>
        <p:spPr>
          <a:xfrm>
            <a:off x="779048" y="574003"/>
            <a:ext cx="7885982" cy="3592754"/>
          </a:xfrm>
          <a:prstGeom prst="rect">
            <a:avLst/>
          </a:prstGeom>
        </p:spPr>
      </p:pic>
      <p:sp>
        <p:nvSpPr>
          <p:cNvPr id="15" name="Rectangle 14"/>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5"/>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7"/>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6" name="Picture 15"/>
          <p:cNvPicPr>
            <a:picLocks noChangeAspect="1"/>
          </p:cNvPicPr>
          <p:nvPr/>
        </p:nvPicPr>
        <p:blipFill>
          <a:blip r:embed="rId8"/>
          <a:stretch>
            <a:fillRect/>
          </a:stretch>
        </p:blipFill>
        <p:spPr>
          <a:xfrm>
            <a:off x="139865" y="474242"/>
            <a:ext cx="802115" cy="802115"/>
          </a:xfrm>
          <a:prstGeom prst="rect">
            <a:avLst/>
          </a:prstGeom>
        </p:spPr>
      </p:pic>
      <p:sp>
        <p:nvSpPr>
          <p:cNvPr id="17" name="Left Brace 16"/>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83722" y="408527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a:solidFill>
                  <a:srgbClr val="FF0000"/>
                </a:solidFill>
                <a:latin typeface="+mn-lt"/>
              </a:rPr>
              <a:t>Focus for next part of course.</a:t>
            </a:r>
            <a:endParaRPr lang="en-US" sz="2000" dirty="0">
              <a:solidFill>
                <a:srgbClr val="FF0000"/>
              </a:solidFill>
              <a:latin typeface="+mn-lt"/>
            </a:endParaRPr>
          </a:p>
        </p:txBody>
      </p:sp>
    </p:spTree>
    <p:extLst>
      <p:ext uri="{BB962C8B-B14F-4D97-AF65-F5344CB8AC3E}">
        <p14:creationId xmlns:p14="http://schemas.microsoft.com/office/powerpoint/2010/main" val="19094416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2">
            <a:extLst>
              <a:ext uri="{FF2B5EF4-FFF2-40B4-BE49-F238E27FC236}">
                <a16:creationId xmlns:a16="http://schemas.microsoft.com/office/drawing/2014/main" id="{07CFB251-EA2C-47DA-B685-A75D8DCDB4A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 (Cont.)</a:t>
            </a:r>
          </a:p>
        </p:txBody>
      </p:sp>
      <p:sp>
        <p:nvSpPr>
          <p:cNvPr id="40963" name="Rectangle 3">
            <a:extLst>
              <a:ext uri="{FF2B5EF4-FFF2-40B4-BE49-F238E27FC236}">
                <a16:creationId xmlns:a16="http://schemas.microsoft.com/office/drawing/2014/main" id="{FD53499C-F106-46F2-BF14-D21BEF327FB2}"/>
              </a:ext>
            </a:extLst>
          </p:cNvPr>
          <p:cNvSpPr>
            <a:spLocks noGrp="1" noChangeArrowheads="1"/>
          </p:cNvSpPr>
          <p:nvPr>
            <p:ph type="body" idx="1"/>
          </p:nvPr>
        </p:nvSpPr>
        <p:spPr>
          <a:xfrm>
            <a:off x="1753791" y="1189431"/>
            <a:ext cx="5435203" cy="3183731"/>
          </a:xfrm>
        </p:spPr>
        <p:txBody>
          <a:bodyPr/>
          <a:lstStyle/>
          <a:p>
            <a:r>
              <a:rPr lang="en-US" altLang="en-US" dirty="0"/>
              <a:t>All paths from root to leaf are of the same length</a:t>
            </a:r>
          </a:p>
          <a:p>
            <a:r>
              <a:rPr lang="en-US" altLang="en-US" dirty="0"/>
              <a:t>Each node that is not a root or a leaf has between </a:t>
            </a:r>
            <a:r>
              <a:rPr lang="en-US" altLang="en-US" dirty="0">
                <a:sym typeface="Symbol" panose="05050102010706020507" pitchFamily="18" charset="2"/>
              </a:rPr>
              <a:t></a:t>
            </a:r>
            <a:r>
              <a:rPr lang="en-US" altLang="en-US" i="1" dirty="0"/>
              <a:t>n</a:t>
            </a:r>
            <a:r>
              <a:rPr lang="en-US" altLang="en-US" dirty="0"/>
              <a:t>/2</a:t>
            </a:r>
            <a:r>
              <a:rPr lang="en-US" altLang="en-US" dirty="0">
                <a:sym typeface="Symbol" panose="05050102010706020507" pitchFamily="18" charset="2"/>
              </a:rPr>
              <a:t></a:t>
            </a:r>
            <a:r>
              <a:rPr lang="en-US" altLang="en-US" dirty="0"/>
              <a:t> and </a:t>
            </a:r>
            <a:r>
              <a:rPr lang="en-US" altLang="en-US" i="1" dirty="0"/>
              <a:t>n</a:t>
            </a:r>
            <a:r>
              <a:rPr lang="en-US" altLang="en-US" dirty="0"/>
              <a:t> children.</a:t>
            </a:r>
          </a:p>
          <a:p>
            <a:r>
              <a:rPr lang="en-US" altLang="en-US" dirty="0"/>
              <a:t>A leaf node has between </a:t>
            </a:r>
            <a:r>
              <a:rPr lang="en-US" altLang="en-US" dirty="0">
                <a:sym typeface="Symbol" panose="05050102010706020507" pitchFamily="18" charset="2"/>
              </a:rPr>
              <a:t></a:t>
            </a:r>
            <a:r>
              <a:rPr lang="en-US" altLang="en-US" dirty="0"/>
              <a:t>(</a:t>
            </a:r>
            <a:r>
              <a:rPr lang="en-US" altLang="en-US" i="1" dirty="0"/>
              <a:t>n</a:t>
            </a:r>
            <a:r>
              <a:rPr lang="en-US" altLang="en-US" dirty="0"/>
              <a:t>–1)/2</a:t>
            </a:r>
            <a:r>
              <a:rPr lang="en-US" altLang="en-US" dirty="0">
                <a:sym typeface="Symbol" panose="05050102010706020507" pitchFamily="18" charset="2"/>
              </a:rPr>
              <a:t></a:t>
            </a:r>
            <a:r>
              <a:rPr lang="en-US" altLang="en-US" dirty="0"/>
              <a:t> and </a:t>
            </a:r>
            <a:r>
              <a:rPr lang="en-US" altLang="en-US" i="1" dirty="0"/>
              <a:t>n</a:t>
            </a:r>
            <a:r>
              <a:rPr lang="en-US" altLang="en-US" dirty="0"/>
              <a:t>–1 values</a:t>
            </a:r>
          </a:p>
          <a:p>
            <a:r>
              <a:rPr lang="en-US" altLang="en-US" dirty="0"/>
              <a:t>Special cases: </a:t>
            </a:r>
          </a:p>
          <a:p>
            <a:pPr lvl="1"/>
            <a:r>
              <a:rPr lang="en-US" altLang="en-US" dirty="0"/>
              <a:t>If the root is not a leaf, it has at least 2 children.</a:t>
            </a:r>
          </a:p>
          <a:p>
            <a:pPr lvl="1"/>
            <a:r>
              <a:rPr lang="en-US" altLang="en-US" dirty="0"/>
              <a:t>If the root is a leaf (that is, there are no other nodes in the tree), it can have between 0 and (</a:t>
            </a:r>
            <a:r>
              <a:rPr lang="en-US" altLang="en-US" i="1" dirty="0"/>
              <a:t>n</a:t>
            </a:r>
            <a:r>
              <a:rPr lang="en-US" altLang="en-US" dirty="0"/>
              <a:t>–1) values.</a:t>
            </a:r>
          </a:p>
        </p:txBody>
      </p:sp>
      <p:sp>
        <p:nvSpPr>
          <p:cNvPr id="40964" name="Text Box 4">
            <a:extLst>
              <a:ext uri="{FF2B5EF4-FFF2-40B4-BE49-F238E27FC236}">
                <a16:creationId xmlns:a16="http://schemas.microsoft.com/office/drawing/2014/main" id="{50EC1053-5CAA-4B1C-B11A-D206AA5195D2}"/>
              </a:ext>
            </a:extLst>
          </p:cNvPr>
          <p:cNvSpPr txBox="1">
            <a:spLocks noChangeArrowheads="1"/>
          </p:cNvSpPr>
          <p:nvPr/>
        </p:nvSpPr>
        <p:spPr bwMode="auto">
          <a:xfrm>
            <a:off x="1753791" y="857046"/>
            <a:ext cx="4953000"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A B</a:t>
            </a:r>
            <a:r>
              <a:rPr kumimoji="0" lang="en-US" altLang="en-US" sz="1275" baseline="30000" dirty="0">
                <a:solidFill>
                  <a:srgbClr val="000000"/>
                </a:solidFill>
              </a:rPr>
              <a:t>+</a:t>
            </a:r>
            <a:r>
              <a:rPr kumimoji="0" lang="en-US" altLang="en-US" sz="1275" dirty="0">
                <a:solidFill>
                  <a:srgbClr val="000000"/>
                </a:solidFill>
              </a:rPr>
              <a:t>-tree is a rooted tree satisfying the following properties:</a:t>
            </a:r>
          </a:p>
        </p:txBody>
      </p:sp>
    </p:spTree>
    <p:extLst>
      <p:ext uri="{BB962C8B-B14F-4D97-AF65-F5344CB8AC3E}">
        <p14:creationId xmlns:p14="http://schemas.microsoft.com/office/powerpoint/2010/main" val="718156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a:extLst>
              <a:ext uri="{FF2B5EF4-FFF2-40B4-BE49-F238E27FC236}">
                <a16:creationId xmlns:a16="http://schemas.microsoft.com/office/drawing/2014/main" id="{68085FC6-4A92-4F65-BAF7-E4906F9897A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Node Structure</a:t>
            </a:r>
          </a:p>
        </p:txBody>
      </p:sp>
      <p:sp>
        <p:nvSpPr>
          <p:cNvPr id="43011" name="Rectangle 3">
            <a:extLst>
              <a:ext uri="{FF2B5EF4-FFF2-40B4-BE49-F238E27FC236}">
                <a16:creationId xmlns:a16="http://schemas.microsoft.com/office/drawing/2014/main" id="{5E2DF636-C20B-414E-A588-A610771C96EE}"/>
              </a:ext>
            </a:extLst>
          </p:cNvPr>
          <p:cNvSpPr>
            <a:spLocks noGrp="1" noChangeArrowheads="1"/>
          </p:cNvSpPr>
          <p:nvPr>
            <p:ph type="body" idx="1"/>
          </p:nvPr>
        </p:nvSpPr>
        <p:spPr>
          <a:xfrm>
            <a:off x="1719263" y="800747"/>
            <a:ext cx="5809790" cy="3947602"/>
          </a:xfrm>
        </p:spPr>
        <p:txBody>
          <a:bodyPr/>
          <a:lstStyle/>
          <a:p>
            <a:pPr>
              <a:tabLst>
                <a:tab pos="1241822" algn="l"/>
              </a:tabLst>
            </a:pPr>
            <a:r>
              <a:rPr lang="en-US" altLang="en-US" dirty="0"/>
              <a:t>Typical node</a:t>
            </a:r>
            <a:br>
              <a:rPr lang="en-US" altLang="en-US" dirty="0"/>
            </a:br>
            <a:br>
              <a:rPr lang="en-US" altLang="en-US" dirty="0"/>
            </a:br>
            <a:br>
              <a:rPr lang="en-US" altLang="en-US" dirty="0"/>
            </a:br>
            <a:endParaRPr lang="en-US" altLang="en-US" dirty="0"/>
          </a:p>
          <a:p>
            <a:pPr lvl="1">
              <a:tabLst>
                <a:tab pos="1241822" algn="l"/>
              </a:tabLst>
            </a:pPr>
            <a:r>
              <a:rPr lang="en-US" altLang="en-US" dirty="0"/>
              <a:t>K</a:t>
            </a:r>
            <a:r>
              <a:rPr lang="en-US" altLang="en-US" baseline="-25000" dirty="0"/>
              <a:t>i</a:t>
            </a:r>
            <a:r>
              <a:rPr lang="en-US" altLang="en-US" dirty="0"/>
              <a:t> are the search-key values </a:t>
            </a:r>
          </a:p>
          <a:p>
            <a:pPr lvl="1">
              <a:tabLst>
                <a:tab pos="1241822" algn="l"/>
              </a:tabLst>
            </a:pPr>
            <a:r>
              <a:rPr lang="en-US" altLang="en-US" dirty="0"/>
              <a:t>P</a:t>
            </a:r>
            <a:r>
              <a:rPr lang="en-US" altLang="en-US" baseline="-25000" dirty="0"/>
              <a:t>i</a:t>
            </a:r>
            <a:r>
              <a:rPr lang="en-US" altLang="en-US" dirty="0"/>
              <a:t> are pointers to children (for non-leaf nodes) or pointers to records or buckets of records (for leaf nodes).</a:t>
            </a:r>
          </a:p>
          <a:p>
            <a:pPr>
              <a:tabLst>
                <a:tab pos="1241822" algn="l"/>
              </a:tabLst>
            </a:pPr>
            <a:r>
              <a:rPr lang="en-US" altLang="en-US" dirty="0"/>
              <a:t>The search-keys in a node are ordered </a:t>
            </a:r>
          </a:p>
          <a:p>
            <a:pPr>
              <a:buNone/>
              <a:tabLst>
                <a:tab pos="1241822" algn="l"/>
              </a:tabLst>
            </a:pPr>
            <a:r>
              <a:rPr lang="en-US" altLang="en-US" dirty="0"/>
              <a:t>		 </a:t>
            </a:r>
            <a:r>
              <a:rPr lang="en-US" altLang="en-US" i="1" dirty="0"/>
              <a:t>K</a:t>
            </a:r>
            <a:r>
              <a:rPr lang="en-US" altLang="en-US" baseline="-25000" dirty="0"/>
              <a:t>1 </a:t>
            </a:r>
            <a:r>
              <a:rPr lang="en-US" altLang="en-US" dirty="0">
                <a:sym typeface="Symbol" panose="05050102010706020507" pitchFamily="18" charset="2"/>
              </a:rPr>
              <a:t>&lt;</a:t>
            </a:r>
            <a:r>
              <a:rPr lang="en-US" altLang="en-US" dirty="0"/>
              <a:t> </a:t>
            </a:r>
            <a:r>
              <a:rPr lang="en-US" altLang="en-US" i="1" dirty="0"/>
              <a:t>K</a:t>
            </a:r>
            <a:r>
              <a:rPr lang="en-US" altLang="en-US" baseline="-25000" dirty="0"/>
              <a:t>2 </a:t>
            </a:r>
            <a:r>
              <a:rPr lang="en-US" altLang="en-US" dirty="0">
                <a:sym typeface="Symbol" panose="05050102010706020507" pitchFamily="18" charset="2"/>
              </a:rPr>
              <a:t>&lt;</a:t>
            </a:r>
            <a:r>
              <a:rPr lang="en-US" altLang="en-US" dirty="0"/>
              <a:t> </a:t>
            </a:r>
            <a:r>
              <a:rPr lang="en-US" altLang="en-US" i="1" dirty="0"/>
              <a:t>K</a:t>
            </a:r>
            <a:r>
              <a:rPr lang="en-US" altLang="en-US" baseline="-25000" dirty="0"/>
              <a:t>3 </a:t>
            </a:r>
            <a:r>
              <a:rPr lang="en-US" altLang="en-US" dirty="0">
                <a:sym typeface="Symbol" panose="05050102010706020507" pitchFamily="18" charset="2"/>
              </a:rPr>
              <a:t>&lt;</a:t>
            </a:r>
            <a:r>
              <a:rPr lang="en-US" altLang="en-US" dirty="0"/>
              <a:t> </a:t>
            </a:r>
            <a:r>
              <a:rPr lang="en-US" altLang="en-US" i="1" dirty="0"/>
              <a:t>. . .</a:t>
            </a:r>
            <a:r>
              <a:rPr lang="en-US" altLang="en-US" baseline="-25000" dirty="0"/>
              <a:t> </a:t>
            </a:r>
            <a:r>
              <a:rPr lang="en-US" altLang="en-US" dirty="0">
                <a:sym typeface="Symbol" panose="05050102010706020507" pitchFamily="18" charset="2"/>
              </a:rPr>
              <a:t>&lt;</a:t>
            </a:r>
            <a:r>
              <a:rPr lang="en-US" altLang="en-US" dirty="0"/>
              <a:t> </a:t>
            </a:r>
            <a:r>
              <a:rPr lang="en-US" altLang="en-US" i="1" dirty="0" err="1"/>
              <a:t>K</a:t>
            </a:r>
            <a:r>
              <a:rPr lang="en-US" altLang="en-US" i="1" baseline="-25000" dirty="0" err="1"/>
              <a:t>n</a:t>
            </a:r>
            <a:r>
              <a:rPr lang="en-US" altLang="en-US" i="1" baseline="-25000" dirty="0"/>
              <a:t>–</a:t>
            </a:r>
            <a:r>
              <a:rPr lang="en-US" altLang="en-US" baseline="-25000" dirty="0"/>
              <a:t>1</a:t>
            </a:r>
          </a:p>
          <a:p>
            <a:pPr>
              <a:buNone/>
              <a:tabLst>
                <a:tab pos="1241822" algn="l"/>
              </a:tabLst>
            </a:pPr>
            <a:r>
              <a:rPr lang="en-US" altLang="en-US" baseline="-25000" dirty="0"/>
              <a:t>        </a:t>
            </a:r>
            <a:r>
              <a:rPr lang="en-US" altLang="en-US" dirty="0"/>
              <a:t>(Initially assume no duplicate keys, address duplicates later)</a:t>
            </a:r>
          </a:p>
          <a:p>
            <a:pPr>
              <a:buNone/>
              <a:tabLst>
                <a:tab pos="1241822" algn="l"/>
              </a:tabLst>
            </a:pPr>
            <a:endParaRPr lang="en-US" altLang="en-US" dirty="0"/>
          </a:p>
          <a:p>
            <a:pPr>
              <a:buNone/>
              <a:tabLst>
                <a:tab pos="1241822" algn="l"/>
              </a:tabLst>
            </a:pPr>
            <a:endParaRPr lang="en-US" altLang="en-US" dirty="0"/>
          </a:p>
          <a:p>
            <a:pPr>
              <a:buNone/>
              <a:tabLst>
                <a:tab pos="1241822" algn="l"/>
              </a:tabLst>
            </a:pPr>
            <a:endParaRPr lang="en-US" altLang="en-US" dirty="0"/>
          </a:p>
        </p:txBody>
      </p:sp>
      <p:pic>
        <p:nvPicPr>
          <p:cNvPr id="43012" name="Picture 6">
            <a:extLst>
              <a:ext uri="{FF2B5EF4-FFF2-40B4-BE49-F238E27FC236}">
                <a16:creationId xmlns:a16="http://schemas.microsoft.com/office/drawing/2014/main" id="{61F7658D-8529-4C17-B4AA-522328E48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003" y="1236048"/>
            <a:ext cx="4360068" cy="33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9407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2">
            <a:extLst>
              <a:ext uri="{FF2B5EF4-FFF2-40B4-BE49-F238E27FC236}">
                <a16:creationId xmlns:a16="http://schemas.microsoft.com/office/drawing/2014/main" id="{30825248-ECF3-42B1-B321-CDFB41005F4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5059" name="Rectangle 3">
            <a:extLst>
              <a:ext uri="{FF2B5EF4-FFF2-40B4-BE49-F238E27FC236}">
                <a16:creationId xmlns:a16="http://schemas.microsoft.com/office/drawing/2014/main" id="{33B428D0-E1FF-4080-8E20-A5CE39542436}"/>
              </a:ext>
            </a:extLst>
          </p:cNvPr>
          <p:cNvSpPr>
            <a:spLocks noGrp="1" noChangeArrowheads="1"/>
          </p:cNvSpPr>
          <p:nvPr>
            <p:ph type="body" idx="1"/>
          </p:nvPr>
        </p:nvSpPr>
        <p:spPr>
          <a:xfrm>
            <a:off x="1775535" y="1191816"/>
            <a:ext cx="5950432" cy="3657600"/>
          </a:xfrm>
        </p:spPr>
        <p:txBody>
          <a:bodyPr/>
          <a:lstStyle/>
          <a:p>
            <a:r>
              <a:rPr lang="en-US" altLang="en-US" dirty="0"/>
              <a:t>For </a:t>
            </a:r>
            <a:r>
              <a:rPr lang="en-US" altLang="en-US" i="1" dirty="0" err="1"/>
              <a:t>i</a:t>
            </a:r>
            <a:r>
              <a:rPr lang="en-US" altLang="en-US" dirty="0"/>
              <a:t> = 1, 2, . . ., </a:t>
            </a:r>
            <a:r>
              <a:rPr lang="en-US" altLang="en-US" i="1" dirty="0"/>
              <a:t>n–</a:t>
            </a:r>
            <a:r>
              <a:rPr lang="en-US" altLang="en-US" dirty="0"/>
              <a:t>1, pointer </a:t>
            </a:r>
            <a:r>
              <a:rPr lang="en-US" altLang="en-US" i="1" dirty="0"/>
              <a:t>P</a:t>
            </a:r>
            <a:r>
              <a:rPr lang="en-US" altLang="en-US" i="1" baseline="-25000" dirty="0"/>
              <a:t>i</a:t>
            </a:r>
            <a:r>
              <a:rPr lang="en-US" altLang="en-US" dirty="0"/>
              <a:t> points to a file record with search-key value </a:t>
            </a:r>
            <a:r>
              <a:rPr lang="en-US" altLang="en-US" i="1" dirty="0"/>
              <a:t>K</a:t>
            </a:r>
            <a:r>
              <a:rPr lang="en-US" altLang="en-US" i="1" baseline="-25000" dirty="0"/>
              <a:t>i</a:t>
            </a:r>
            <a:r>
              <a:rPr lang="en-US" altLang="en-US" dirty="0"/>
              <a:t>, </a:t>
            </a:r>
          </a:p>
          <a:p>
            <a:r>
              <a:rPr lang="en-US" altLang="en-US" dirty="0"/>
              <a:t>If </a:t>
            </a:r>
            <a:r>
              <a:rPr lang="en-US" altLang="en-US" i="1" dirty="0"/>
              <a:t>L</a:t>
            </a:r>
            <a:r>
              <a:rPr lang="en-US" altLang="en-US" i="1" baseline="-25000" dirty="0"/>
              <a:t>i</a:t>
            </a:r>
            <a:r>
              <a:rPr lang="en-US" altLang="en-US" i="1" dirty="0"/>
              <a:t>, </a:t>
            </a:r>
            <a:r>
              <a:rPr lang="en-US" altLang="en-US" i="1" dirty="0" err="1"/>
              <a:t>L</a:t>
            </a:r>
            <a:r>
              <a:rPr lang="en-US" altLang="en-US" i="1" baseline="-25000" dirty="0" err="1"/>
              <a:t>j</a:t>
            </a:r>
            <a:r>
              <a:rPr lang="en-US" altLang="en-US" dirty="0"/>
              <a:t> are leaf nodes and </a:t>
            </a:r>
            <a:r>
              <a:rPr lang="en-US" altLang="en-US" i="1" dirty="0" err="1"/>
              <a:t>i</a:t>
            </a:r>
            <a:r>
              <a:rPr lang="en-US" altLang="en-US" i="1" dirty="0"/>
              <a:t> </a:t>
            </a:r>
            <a:r>
              <a:rPr lang="en-US" altLang="en-US" dirty="0"/>
              <a:t>&lt; </a:t>
            </a:r>
            <a:r>
              <a:rPr lang="en-US" altLang="en-US" i="1" dirty="0"/>
              <a:t>j, L</a:t>
            </a:r>
            <a:r>
              <a:rPr lang="en-US" altLang="en-US" i="1" baseline="-25000" dirty="0"/>
              <a:t>i</a:t>
            </a:r>
            <a:r>
              <a:rPr lang="ja-JP" altLang="en-US" dirty="0"/>
              <a:t>’</a:t>
            </a:r>
            <a:r>
              <a:rPr lang="en-US" altLang="ja-JP" dirty="0"/>
              <a:t>s search-key values are less than or equal to </a:t>
            </a:r>
            <a:r>
              <a:rPr lang="en-US" altLang="ja-JP" i="1" dirty="0" err="1"/>
              <a:t>L</a:t>
            </a:r>
            <a:r>
              <a:rPr lang="en-US" altLang="ja-JP" i="1" baseline="-25000" dirty="0" err="1"/>
              <a:t>j</a:t>
            </a:r>
            <a:r>
              <a:rPr lang="ja-JP" altLang="en-US" dirty="0"/>
              <a:t>’</a:t>
            </a:r>
            <a:r>
              <a:rPr lang="en-US" altLang="ja-JP" dirty="0"/>
              <a:t>s search-key values</a:t>
            </a:r>
          </a:p>
          <a:p>
            <a:r>
              <a:rPr lang="en-US" altLang="en-US" i="1" dirty="0" err="1"/>
              <a:t>P</a:t>
            </a:r>
            <a:r>
              <a:rPr lang="en-US" altLang="en-US" i="1" baseline="-25000" dirty="0" err="1"/>
              <a:t>n</a:t>
            </a:r>
            <a:r>
              <a:rPr lang="en-US" altLang="en-US" dirty="0"/>
              <a:t> points to next leaf node in search-key order</a:t>
            </a:r>
          </a:p>
        </p:txBody>
      </p:sp>
      <p:sp>
        <p:nvSpPr>
          <p:cNvPr id="45060" name="Text Box 4">
            <a:extLst>
              <a:ext uri="{FF2B5EF4-FFF2-40B4-BE49-F238E27FC236}">
                <a16:creationId xmlns:a16="http://schemas.microsoft.com/office/drawing/2014/main" id="{76855706-2897-4A1C-BB15-612E6E125592}"/>
              </a:ext>
            </a:extLst>
          </p:cNvPr>
          <p:cNvSpPr txBox="1">
            <a:spLocks noChangeArrowheads="1"/>
          </p:cNvSpPr>
          <p:nvPr/>
        </p:nvSpPr>
        <p:spPr bwMode="auto">
          <a:xfrm>
            <a:off x="1775535" y="859739"/>
            <a:ext cx="234233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Properties of a leaf node:</a:t>
            </a:r>
          </a:p>
        </p:txBody>
      </p:sp>
      <p:grpSp>
        <p:nvGrpSpPr>
          <p:cNvPr id="45061" name="Group 7">
            <a:extLst>
              <a:ext uri="{FF2B5EF4-FFF2-40B4-BE49-F238E27FC236}">
                <a16:creationId xmlns:a16="http://schemas.microsoft.com/office/drawing/2014/main" id="{0ABF95CC-E6C9-439C-8C6C-8B69BDB3EC8C}"/>
              </a:ext>
            </a:extLst>
          </p:cNvPr>
          <p:cNvGrpSpPr>
            <a:grpSpLocks/>
          </p:cNvGrpSpPr>
          <p:nvPr/>
        </p:nvGrpSpPr>
        <p:grpSpPr bwMode="auto">
          <a:xfrm>
            <a:off x="1968104" y="2289190"/>
            <a:ext cx="5629275" cy="2471738"/>
            <a:chOff x="961" y="2239"/>
            <a:chExt cx="4527" cy="1961"/>
          </a:xfrm>
        </p:grpSpPr>
        <p:pic>
          <p:nvPicPr>
            <p:cNvPr id="45062" name="Picture 8">
              <a:extLst>
                <a:ext uri="{FF2B5EF4-FFF2-40B4-BE49-F238E27FC236}">
                  <a16:creationId xmlns:a16="http://schemas.microsoft.com/office/drawing/2014/main" id="{012C4B4A-CC70-4617-8C41-85390F390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848" b="9171"/>
            <a:stretch>
              <a:fillRect/>
            </a:stretch>
          </p:blipFill>
          <p:spPr bwMode="auto">
            <a:xfrm>
              <a:off x="961" y="2537"/>
              <a:ext cx="4521" cy="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8">
              <a:extLst>
                <a:ext uri="{FF2B5EF4-FFF2-40B4-BE49-F238E27FC236}">
                  <a16:creationId xmlns:a16="http://schemas.microsoft.com/office/drawing/2014/main" id="{7BD2BFE1-0AF9-488E-85E2-AE4A1033A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8744"/>
            <a:stretch>
              <a:fillRect/>
            </a:stretch>
          </p:blipFill>
          <p:spPr bwMode="auto">
            <a:xfrm>
              <a:off x="967" y="2239"/>
              <a:ext cx="452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677334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0977D842-A55D-45FB-A569-781D6F374B75}"/>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Non-Leaf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7107" name="Rectangle 3">
            <a:extLst>
              <a:ext uri="{FF2B5EF4-FFF2-40B4-BE49-F238E27FC236}">
                <a16:creationId xmlns:a16="http://schemas.microsoft.com/office/drawing/2014/main" id="{522285B4-4C44-43C2-9590-DFD402152A18}"/>
              </a:ext>
            </a:extLst>
          </p:cNvPr>
          <p:cNvSpPr>
            <a:spLocks noGrp="1" noChangeArrowheads="1"/>
          </p:cNvSpPr>
          <p:nvPr>
            <p:ph type="body" idx="1"/>
          </p:nvPr>
        </p:nvSpPr>
        <p:spPr>
          <a:xfrm>
            <a:off x="1719263" y="800747"/>
            <a:ext cx="5809790" cy="3947602"/>
          </a:xfrm>
        </p:spPr>
        <p:txBody>
          <a:bodyPr/>
          <a:lstStyle/>
          <a:p>
            <a:r>
              <a:rPr lang="en-US" altLang="en-US" dirty="0"/>
              <a:t>Non leaf nodes form a multi-level sparse index on the leaf nodes.  For a non-leaf node with </a:t>
            </a:r>
            <a:r>
              <a:rPr lang="en-US" altLang="en-US" i="1" dirty="0"/>
              <a:t>m</a:t>
            </a:r>
            <a:r>
              <a:rPr lang="en-US" altLang="en-US" dirty="0"/>
              <a:t> pointers:</a:t>
            </a:r>
          </a:p>
          <a:p>
            <a:pPr lvl="1"/>
            <a:r>
              <a:rPr lang="en-US" altLang="en-US" dirty="0"/>
              <a:t>All the search-keys in the subtree to which </a:t>
            </a:r>
            <a:r>
              <a:rPr lang="en-US" altLang="en-US" i="1" dirty="0"/>
              <a:t>P</a:t>
            </a:r>
            <a:r>
              <a:rPr lang="en-US" altLang="en-US" baseline="-25000" dirty="0"/>
              <a:t>1</a:t>
            </a:r>
            <a:r>
              <a:rPr lang="en-US" altLang="en-US" dirty="0"/>
              <a:t> points are less than </a:t>
            </a:r>
            <a:r>
              <a:rPr lang="en-US" altLang="en-US" i="1" dirty="0"/>
              <a:t>K</a:t>
            </a:r>
            <a:r>
              <a:rPr lang="en-US" altLang="en-US" baseline="-25000" dirty="0"/>
              <a:t>1 </a:t>
            </a:r>
            <a:endParaRPr lang="en-US" altLang="en-US" dirty="0"/>
          </a:p>
          <a:p>
            <a:pPr lvl="1"/>
            <a:r>
              <a:rPr lang="en-US" altLang="en-US" dirty="0"/>
              <a:t>For 2 </a:t>
            </a:r>
            <a:r>
              <a:rPr lang="en-US" altLang="en-US"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a:t>
            </a:r>
            <a:r>
              <a:rPr lang="en-US" altLang="en-US" dirty="0">
                <a:sym typeface="Symbol" panose="05050102010706020507" pitchFamily="18" charset="2"/>
              </a:rPr>
              <a:t> </a:t>
            </a:r>
            <a:r>
              <a:rPr lang="en-US" altLang="en-US" i="1" dirty="0">
                <a:sym typeface="Symbol" panose="05050102010706020507" pitchFamily="18" charset="2"/>
              </a:rPr>
              <a:t>n </a:t>
            </a:r>
            <a:r>
              <a:rPr lang="en-US" altLang="en-US" dirty="0">
                <a:sym typeface="Symbol" panose="05050102010706020507" pitchFamily="18" charset="2"/>
              </a:rPr>
              <a:t>– 1, all the search-keys in the subtree to which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points have values greater than or equal to </a:t>
            </a:r>
            <a:r>
              <a:rPr lang="en-US" altLang="en-US" i="1" dirty="0">
                <a:sym typeface="Symbol" panose="05050102010706020507" pitchFamily="18" charset="2"/>
              </a:rPr>
              <a:t>K</a:t>
            </a:r>
            <a:r>
              <a:rPr lang="en-US" altLang="en-US" i="1" baseline="-25000" dirty="0">
                <a:sym typeface="Symbol" panose="05050102010706020507" pitchFamily="18" charset="2"/>
              </a:rPr>
              <a:t>i</a:t>
            </a:r>
            <a:r>
              <a:rPr lang="en-US" altLang="en-US" baseline="-25000" dirty="0">
                <a:sym typeface="Symbol" panose="05050102010706020507" pitchFamily="18" charset="2"/>
              </a:rPr>
              <a:t>–1</a:t>
            </a:r>
            <a:r>
              <a:rPr lang="en-US" altLang="en-US" dirty="0">
                <a:sym typeface="Symbol" panose="05050102010706020507" pitchFamily="18" charset="2"/>
              </a:rPr>
              <a:t> and less than </a:t>
            </a:r>
            <a:r>
              <a:rPr lang="en-US" altLang="en-US" i="1" dirty="0">
                <a:sym typeface="Symbol" panose="05050102010706020507" pitchFamily="18" charset="2"/>
              </a:rPr>
              <a:t>K</a:t>
            </a:r>
            <a:r>
              <a:rPr lang="en-US" altLang="en-US" i="1" baseline="-25000" dirty="0">
                <a:sym typeface="Symbol" panose="05050102010706020507" pitchFamily="18" charset="2"/>
              </a:rPr>
              <a:t>i </a:t>
            </a:r>
          </a:p>
          <a:p>
            <a:pPr lvl="1"/>
            <a:r>
              <a:rPr lang="en-US" altLang="en-US" dirty="0">
                <a:sym typeface="Symbol" panose="05050102010706020507" pitchFamily="18" charset="2"/>
              </a:rPr>
              <a:t>All the search-keys in the subtree to which </a:t>
            </a:r>
            <a:r>
              <a:rPr lang="en-US" altLang="en-US" i="1" dirty="0" err="1">
                <a:sym typeface="Symbol" panose="05050102010706020507" pitchFamily="18" charset="2"/>
              </a:rPr>
              <a:t>P</a:t>
            </a:r>
            <a:r>
              <a:rPr lang="en-US" altLang="en-US" i="1" baseline="-25000" dirty="0" err="1">
                <a:sym typeface="Symbol" panose="05050102010706020507" pitchFamily="18" charset="2"/>
              </a:rPr>
              <a:t>n</a:t>
            </a:r>
            <a:r>
              <a:rPr lang="en-US" altLang="en-US" dirty="0">
                <a:sym typeface="Symbol" panose="05050102010706020507" pitchFamily="18" charset="2"/>
              </a:rPr>
              <a:t> points have values greater than or equal to </a:t>
            </a:r>
            <a:r>
              <a:rPr lang="en-US" altLang="en-US" i="1" dirty="0" err="1">
                <a:sym typeface="Symbol" panose="05050102010706020507" pitchFamily="18" charset="2"/>
              </a:rPr>
              <a:t>K</a:t>
            </a:r>
            <a:r>
              <a:rPr lang="en-US" altLang="en-US" i="1" baseline="-25000" dirty="0" err="1">
                <a:sym typeface="Symbol" panose="05050102010706020507" pitchFamily="18" charset="2"/>
              </a:rPr>
              <a:t>n</a:t>
            </a:r>
            <a:r>
              <a:rPr lang="en-US" altLang="en-US" baseline="-25000" dirty="0">
                <a:sym typeface="Symbol" panose="05050102010706020507" pitchFamily="18" charset="2"/>
              </a:rPr>
              <a:t>–1</a:t>
            </a:r>
            <a:endParaRPr lang="en-US" altLang="en-US" dirty="0">
              <a:sym typeface="Symbol" panose="05050102010706020507" pitchFamily="18" charset="2"/>
            </a:endParaRPr>
          </a:p>
          <a:p>
            <a:pPr lvl="1"/>
            <a:r>
              <a:rPr lang="en-US" altLang="en-US" dirty="0">
                <a:sym typeface="Symbol" panose="05050102010706020507" pitchFamily="18" charset="2"/>
              </a:rPr>
              <a:t>General structure</a:t>
            </a:r>
          </a:p>
        </p:txBody>
      </p:sp>
      <p:pic>
        <p:nvPicPr>
          <p:cNvPr id="47108" name="Picture 6">
            <a:extLst>
              <a:ext uri="{FF2B5EF4-FFF2-40B4-BE49-F238E27FC236}">
                <a16:creationId xmlns:a16="http://schemas.microsoft.com/office/drawing/2014/main" id="{62FC7E36-0E9F-4C04-A7DA-9617738A4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626" y="2813001"/>
            <a:ext cx="3860371" cy="29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95458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a:extLst>
              <a:ext uri="{FF2B5EF4-FFF2-40B4-BE49-F238E27FC236}">
                <a16:creationId xmlns:a16="http://schemas.microsoft.com/office/drawing/2014/main" id="{32E1A6C6-86FE-48FF-AA43-AFD7CE8AD8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a:t>
            </a:r>
          </a:p>
        </p:txBody>
      </p:sp>
      <p:sp>
        <p:nvSpPr>
          <p:cNvPr id="48131" name="Rectangle 3">
            <a:extLst>
              <a:ext uri="{FF2B5EF4-FFF2-40B4-BE49-F238E27FC236}">
                <a16:creationId xmlns:a16="http://schemas.microsoft.com/office/drawing/2014/main" id="{F1965228-E904-49E0-AF36-1FD378CB67E5}"/>
              </a:ext>
            </a:extLst>
          </p:cNvPr>
          <p:cNvSpPr>
            <a:spLocks noGrp="1" noChangeArrowheads="1"/>
          </p:cNvSpPr>
          <p:nvPr>
            <p:ph type="body" idx="1"/>
          </p:nvPr>
        </p:nvSpPr>
        <p:spPr>
          <a:xfrm>
            <a:off x="1794274" y="988209"/>
            <a:ext cx="5210173" cy="3190885"/>
          </a:xfrm>
        </p:spPr>
        <p:txBody>
          <a:bodyPr/>
          <a:lstStyle/>
          <a:p>
            <a:r>
              <a:rPr kumimoji="0" lang="en-US" altLang="en-US" dirty="0"/>
              <a:t>B</a:t>
            </a:r>
            <a:r>
              <a:rPr kumimoji="0" lang="en-US" altLang="en-US" baseline="30000" dirty="0"/>
              <a:t>+</a:t>
            </a:r>
            <a:r>
              <a:rPr kumimoji="0" lang="en-US" altLang="en-US" dirty="0"/>
              <a:t>-tree for </a:t>
            </a:r>
            <a:r>
              <a:rPr kumimoji="0" lang="en-US" altLang="en-US" i="1" dirty="0"/>
              <a:t>instructor </a:t>
            </a:r>
            <a:r>
              <a:rPr kumimoji="0" lang="en-US" altLang="en-US" dirty="0"/>
              <a:t>file (</a:t>
            </a:r>
            <a:r>
              <a:rPr kumimoji="0" lang="en-US" altLang="en-US" i="1" dirty="0"/>
              <a:t>n</a:t>
            </a:r>
            <a:r>
              <a:rPr kumimoji="0" lang="en-US" altLang="en-US" dirty="0"/>
              <a:t> = 6)</a:t>
            </a:r>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Leaf nodes must have between 3 and 5 values </a:t>
            </a:r>
            <a:br>
              <a:rPr lang="en-US" altLang="en-US" dirty="0"/>
            </a:b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–1)/2 and </a:t>
            </a:r>
            <a:r>
              <a:rPr lang="en-US" altLang="en-US" i="1" dirty="0">
                <a:sym typeface="Symbol" panose="05050102010706020507" pitchFamily="18" charset="2"/>
              </a:rPr>
              <a:t>n </a:t>
            </a:r>
            <a:r>
              <a:rPr lang="en-US" altLang="en-US" dirty="0">
                <a:sym typeface="Symbol" panose="05050102010706020507" pitchFamily="18" charset="2"/>
              </a:rPr>
              <a:t>–1, with </a:t>
            </a:r>
            <a:r>
              <a:rPr lang="en-US" altLang="en-US" i="1" dirty="0">
                <a:sym typeface="Symbol" panose="05050102010706020507" pitchFamily="18" charset="2"/>
              </a:rPr>
              <a:t>n</a:t>
            </a:r>
            <a:r>
              <a:rPr lang="en-US" altLang="en-US" dirty="0">
                <a:sym typeface="Symbol" panose="05050102010706020507" pitchFamily="18" charset="2"/>
              </a:rPr>
              <a:t> = 6).</a:t>
            </a:r>
          </a:p>
          <a:p>
            <a:r>
              <a:rPr lang="en-US" altLang="en-US" dirty="0">
                <a:sym typeface="Symbol" panose="05050102010706020507" pitchFamily="18" charset="2"/>
              </a:rPr>
              <a:t>Non-leaf nodes other than root must have between 3 and 6 children </a:t>
            </a: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and </a:t>
            </a:r>
            <a:r>
              <a:rPr lang="en-US" altLang="en-US" i="1" dirty="0">
                <a:sym typeface="Symbol" panose="05050102010706020507" pitchFamily="18" charset="2"/>
              </a:rPr>
              <a:t>n </a:t>
            </a:r>
            <a:r>
              <a:rPr lang="en-US" altLang="en-US" dirty="0">
                <a:sym typeface="Symbol" panose="05050102010706020507" pitchFamily="18" charset="2"/>
              </a:rPr>
              <a:t>with </a:t>
            </a:r>
            <a:r>
              <a:rPr lang="en-US" altLang="en-US" i="1" dirty="0">
                <a:sym typeface="Symbol" panose="05050102010706020507" pitchFamily="18" charset="2"/>
              </a:rPr>
              <a:t>n</a:t>
            </a:r>
            <a:r>
              <a:rPr lang="en-US" altLang="en-US" dirty="0">
                <a:sym typeface="Symbol" panose="05050102010706020507" pitchFamily="18" charset="2"/>
              </a:rPr>
              <a:t> =6).</a:t>
            </a:r>
          </a:p>
          <a:p>
            <a:r>
              <a:rPr lang="en-US" altLang="en-US" dirty="0">
                <a:sym typeface="Symbol" panose="05050102010706020507" pitchFamily="18" charset="2"/>
              </a:rPr>
              <a:t>Root must have at least 2 children.</a:t>
            </a:r>
          </a:p>
        </p:txBody>
      </p:sp>
      <p:pic>
        <p:nvPicPr>
          <p:cNvPr id="48133" name="Picture 6">
            <a:extLst>
              <a:ext uri="{FF2B5EF4-FFF2-40B4-BE49-F238E27FC236}">
                <a16:creationId xmlns:a16="http://schemas.microsoft.com/office/drawing/2014/main" id="{33F38C9F-4795-45E8-AC13-8552F375D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931" y="1419218"/>
            <a:ext cx="6405563" cy="8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79022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a:extLst>
              <a:ext uri="{FF2B5EF4-FFF2-40B4-BE49-F238E27FC236}">
                <a16:creationId xmlns:a16="http://schemas.microsoft.com/office/drawing/2014/main" id="{2236C35C-12A7-41B6-BCCD-455129331DC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Observations about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61442" name="Rectangle 3">
            <a:extLst>
              <a:ext uri="{FF2B5EF4-FFF2-40B4-BE49-F238E27FC236}">
                <a16:creationId xmlns:a16="http://schemas.microsoft.com/office/drawing/2014/main" id="{30320B58-A814-4C25-9DB6-EE325318540C}"/>
              </a:ext>
            </a:extLst>
          </p:cNvPr>
          <p:cNvSpPr>
            <a:spLocks noGrp="1" noChangeArrowheads="1"/>
          </p:cNvSpPr>
          <p:nvPr>
            <p:ph type="body" idx="1"/>
          </p:nvPr>
        </p:nvSpPr>
        <p:spPr>
          <a:xfrm>
            <a:off x="1719263" y="800747"/>
            <a:ext cx="5809790" cy="3947602"/>
          </a:xfrm>
        </p:spPr>
        <p:txBody>
          <a:bodyPr/>
          <a:lstStyle/>
          <a:p>
            <a:r>
              <a:rPr lang="en-US" altLang="en-US" dirty="0"/>
              <a:t>Since the inter-node connections are done by pointers, </a:t>
            </a:r>
            <a:r>
              <a:rPr lang="ja-JP" altLang="en-US" dirty="0"/>
              <a:t>“</a:t>
            </a:r>
            <a:r>
              <a:rPr lang="en-US" altLang="ja-JP" dirty="0"/>
              <a:t>logically</a:t>
            </a:r>
            <a:r>
              <a:rPr lang="ja-JP" altLang="en-US" dirty="0"/>
              <a:t>”</a:t>
            </a:r>
            <a:r>
              <a:rPr lang="en-US" altLang="ja-JP" dirty="0"/>
              <a:t> close blocks need not be </a:t>
            </a:r>
            <a:r>
              <a:rPr lang="ja-JP" altLang="en-US" dirty="0"/>
              <a:t>“</a:t>
            </a:r>
            <a:r>
              <a:rPr lang="en-US" altLang="ja-JP" dirty="0"/>
              <a:t>physically</a:t>
            </a:r>
            <a:r>
              <a:rPr lang="ja-JP" altLang="en-US" dirty="0"/>
              <a:t>”</a:t>
            </a:r>
            <a:r>
              <a:rPr lang="en-US" altLang="ja-JP" dirty="0"/>
              <a:t> close.</a:t>
            </a:r>
          </a:p>
          <a:p>
            <a:r>
              <a:rPr lang="en-US" altLang="en-US" dirty="0"/>
              <a:t>The non-leaf levels of the B</a:t>
            </a:r>
            <a:r>
              <a:rPr lang="en-US" altLang="en-US" baseline="30000" dirty="0"/>
              <a:t>+</a:t>
            </a:r>
            <a:r>
              <a:rPr lang="en-US" altLang="en-US" dirty="0"/>
              <a:t>-tree form a hierarchy of sparse indices.</a:t>
            </a:r>
          </a:p>
          <a:p>
            <a:r>
              <a:rPr lang="en-US" altLang="en-US" dirty="0"/>
              <a:t>The B</a:t>
            </a:r>
            <a:r>
              <a:rPr lang="en-US" altLang="en-US" baseline="30000" dirty="0"/>
              <a:t>+</a:t>
            </a:r>
            <a:r>
              <a:rPr lang="en-US" altLang="en-US" dirty="0"/>
              <a:t>-tree contains a relatively small number of levels</a:t>
            </a:r>
          </a:p>
          <a:p>
            <a:pPr lvl="2"/>
            <a:r>
              <a:rPr lang="en-US" altLang="en-US" dirty="0"/>
              <a:t>Level below root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a:t>
            </a:r>
            <a:r>
              <a:rPr lang="en-US" altLang="en-US" dirty="0"/>
              <a:t>values</a:t>
            </a:r>
          </a:p>
          <a:p>
            <a:pPr lvl="2"/>
            <a:r>
              <a:rPr lang="en-US" altLang="en-US" dirty="0"/>
              <a:t>Next level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 </a:t>
            </a:r>
            <a:r>
              <a:rPr lang="en-US" altLang="en-US" dirty="0"/>
              <a:t>n/2</a:t>
            </a:r>
            <a:r>
              <a:rPr lang="en-US" altLang="en-US" dirty="0">
                <a:sym typeface="Symbol" panose="05050102010706020507" pitchFamily="18" charset="2"/>
              </a:rPr>
              <a:t></a:t>
            </a:r>
            <a:r>
              <a:rPr lang="en-US" altLang="en-US" dirty="0"/>
              <a:t> values</a:t>
            </a:r>
          </a:p>
          <a:p>
            <a:pPr lvl="2"/>
            <a:r>
              <a:rPr lang="en-US" altLang="en-US" dirty="0"/>
              <a:t>.. etc.</a:t>
            </a:r>
          </a:p>
          <a:p>
            <a:pPr lvl="1"/>
            <a:r>
              <a:rPr lang="en-US" altLang="en-US" dirty="0"/>
              <a:t>If there are </a:t>
            </a:r>
            <a:r>
              <a:rPr lang="en-US" altLang="en-US" i="1" dirty="0"/>
              <a:t>K</a:t>
            </a:r>
            <a:r>
              <a:rPr lang="en-US" altLang="en-US" dirty="0"/>
              <a:t> search-key values in the file, the tree height is no more than </a:t>
            </a:r>
            <a:r>
              <a:rPr lang="en-US" altLang="en-US" dirty="0">
                <a:sym typeface="Symbol" panose="05050102010706020507" pitchFamily="18" charset="2"/>
              </a:rPr>
              <a:t> </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endParaRPr lang="en-US" altLang="en-US" dirty="0"/>
          </a:p>
          <a:p>
            <a:pPr lvl="1"/>
            <a:r>
              <a:rPr lang="en-US" altLang="en-US" dirty="0"/>
              <a:t>thus searches can be conducted efficiently.</a:t>
            </a:r>
          </a:p>
          <a:p>
            <a:r>
              <a:rPr lang="en-US" altLang="en-US" dirty="0"/>
              <a:t>Insertions and deletions to the main file can be handled efficiently, as the index can be restructured in logarithmic time (as we shall see).</a:t>
            </a:r>
          </a:p>
        </p:txBody>
      </p:sp>
    </p:spTree>
    <p:extLst>
      <p:ext uri="{BB962C8B-B14F-4D97-AF65-F5344CB8AC3E}">
        <p14:creationId xmlns:p14="http://schemas.microsoft.com/office/powerpoint/2010/main" val="3985971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44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442">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4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258" name="Rectangle 2">
            <a:extLst>
              <a:ext uri="{FF2B5EF4-FFF2-40B4-BE49-F238E27FC236}">
                <a16:creationId xmlns:a16="http://schemas.microsoft.com/office/drawing/2014/main" id="{392FDAD7-CC47-40E9-9944-E39B35E9CE10}"/>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Queries on B</a:t>
            </a:r>
            <a:r>
              <a:rPr lang="en-US" altLang="en-US" baseline="30000" dirty="0">
                <a:effectLst>
                  <a:outerShdw blurRad="38100" dist="38100" dir="2700000" algn="tl">
                    <a:srgbClr val="C0C0C0"/>
                  </a:outerShdw>
                </a:effectLst>
              </a:rPr>
              <a:t>+</a:t>
            </a:r>
            <a:r>
              <a:rPr lang="en-US" altLang="en-US" dirty="0">
                <a:effectLst>
                  <a:outerShdw blurRad="38100" dist="38100" dir="2700000" algn="tl">
                    <a:srgbClr val="C0C0C0"/>
                  </a:outerShdw>
                </a:effectLst>
              </a:rPr>
              <a:t>-Trees</a:t>
            </a:r>
          </a:p>
        </p:txBody>
      </p:sp>
      <p:sp>
        <p:nvSpPr>
          <p:cNvPr id="52227" name="Rectangle 3">
            <a:extLst>
              <a:ext uri="{FF2B5EF4-FFF2-40B4-BE49-F238E27FC236}">
                <a16:creationId xmlns:a16="http://schemas.microsoft.com/office/drawing/2014/main" id="{ECF2E9BB-363F-4829-9C71-04DBA21FE68F}"/>
              </a:ext>
            </a:extLst>
          </p:cNvPr>
          <p:cNvSpPr>
            <a:spLocks noGrp="1" noChangeArrowheads="1"/>
          </p:cNvSpPr>
          <p:nvPr>
            <p:ph type="body" idx="1"/>
          </p:nvPr>
        </p:nvSpPr>
        <p:spPr>
          <a:xfrm>
            <a:off x="1677591" y="878889"/>
            <a:ext cx="6057900" cy="2297699"/>
          </a:xfrm>
        </p:spPr>
        <p:txBody>
          <a:bodyPr/>
          <a:lstStyle/>
          <a:p>
            <a:pPr marL="0" indent="0">
              <a:lnSpc>
                <a:spcPct val="80000"/>
              </a:lnSpc>
              <a:buNone/>
            </a:pPr>
            <a:r>
              <a:rPr lang="en-US" altLang="en-US" b="1" dirty="0"/>
              <a:t>   function</a:t>
            </a:r>
            <a:r>
              <a:rPr lang="en-US" altLang="en-US" dirty="0"/>
              <a:t> </a:t>
            </a:r>
            <a:r>
              <a:rPr lang="en-US" altLang="en-US" i="1" dirty="0"/>
              <a:t>find</a:t>
            </a:r>
            <a:r>
              <a:rPr lang="en-US" altLang="en-US" dirty="0"/>
              <a:t>(</a:t>
            </a:r>
            <a:r>
              <a:rPr lang="en-US" altLang="en-US" i="1" dirty="0"/>
              <a:t>v)</a:t>
            </a:r>
          </a:p>
          <a:p>
            <a:pPr marL="342900" lvl="1" indent="0">
              <a:lnSpc>
                <a:spcPct val="80000"/>
              </a:lnSpc>
              <a:buNone/>
            </a:pPr>
            <a:r>
              <a:rPr lang="en-US" altLang="en-US" dirty="0">
                <a:solidFill>
                  <a:srgbClr val="FF9933"/>
                </a:solidFill>
              </a:rPr>
              <a:t>1.</a:t>
            </a:r>
            <a:r>
              <a:rPr lang="en-US" altLang="en-US" dirty="0"/>
              <a:t>    </a:t>
            </a:r>
            <a:r>
              <a:rPr lang="en-US" altLang="en-US" i="1" dirty="0"/>
              <a:t>C=root</a:t>
            </a:r>
          </a:p>
          <a:p>
            <a:pPr marL="342900" lvl="1" indent="0">
              <a:lnSpc>
                <a:spcPct val="80000"/>
              </a:lnSpc>
              <a:buNone/>
            </a:pPr>
            <a:r>
              <a:rPr lang="en-US" altLang="en-US" dirty="0">
                <a:solidFill>
                  <a:srgbClr val="FF9933"/>
                </a:solidFill>
              </a:rPr>
              <a:t>2.</a:t>
            </a:r>
            <a:r>
              <a:rPr lang="en-US" altLang="en-US" dirty="0"/>
              <a:t>    </a:t>
            </a:r>
            <a:r>
              <a:rPr lang="en-US" altLang="en-US" b="1" dirty="0"/>
              <a:t>while</a:t>
            </a:r>
            <a:r>
              <a:rPr lang="en-US" altLang="en-US" dirty="0"/>
              <a:t> (C is not a leaf node)</a:t>
            </a:r>
          </a:p>
          <a:p>
            <a:pPr marL="985838" lvl="2" indent="-342900">
              <a:lnSpc>
                <a:spcPct val="80000"/>
              </a:lnSpc>
              <a:buFont typeface="+mj-lt"/>
              <a:buAutoNum type="arabicPeriod"/>
            </a:pPr>
            <a:r>
              <a:rPr lang="en-US" altLang="en-US" dirty="0"/>
              <a:t>Let </a:t>
            </a:r>
            <a:r>
              <a:rPr lang="en-US" altLang="en-US" i="1" dirty="0" err="1"/>
              <a:t>i</a:t>
            </a:r>
            <a:r>
              <a:rPr lang="en-US" altLang="en-US" i="1" dirty="0"/>
              <a:t> </a:t>
            </a:r>
            <a:r>
              <a:rPr lang="en-US" altLang="en-US" dirty="0"/>
              <a:t>be least number </a:t>
            </a:r>
            <a:r>
              <a:rPr lang="en-US" altLang="en-US" dirty="0" err="1"/>
              <a:t>s.t.</a:t>
            </a:r>
            <a:r>
              <a:rPr lang="en-US" altLang="en-US" dirty="0"/>
              <a:t> </a:t>
            </a:r>
            <a:r>
              <a:rPr lang="en-US" altLang="en-US" i="1" dirty="0"/>
              <a:t>V </a:t>
            </a:r>
            <a:r>
              <a:rPr lang="en-US" altLang="en-US" i="1" dirty="0">
                <a:sym typeface="Symbol" panose="05050102010706020507" pitchFamily="18" charset="2"/>
              </a:rPr>
              <a:t> </a:t>
            </a:r>
            <a:r>
              <a:rPr lang="en-US" altLang="en-US" i="1" dirty="0"/>
              <a:t>K</a:t>
            </a:r>
            <a:r>
              <a:rPr lang="en-US" altLang="en-US" i="1" baseline="-25000" dirty="0"/>
              <a:t>i</a:t>
            </a:r>
            <a:r>
              <a:rPr lang="en-US" altLang="en-US" i="1" dirty="0"/>
              <a:t>.</a:t>
            </a:r>
            <a:endParaRPr lang="en-US" altLang="en-US" dirty="0"/>
          </a:p>
          <a:p>
            <a:pPr marL="985838" lvl="2" indent="-342900">
              <a:lnSpc>
                <a:spcPct val="80000"/>
              </a:lnSpc>
              <a:buFont typeface="+mj-lt"/>
              <a:buAutoNum type="arabicPeriod"/>
            </a:pPr>
            <a:r>
              <a:rPr lang="en-US" altLang="en-US" b="1" dirty="0"/>
              <a:t>if</a:t>
            </a:r>
            <a:r>
              <a:rPr lang="en-US" altLang="en-US" dirty="0"/>
              <a:t> there is no such number </a:t>
            </a:r>
            <a:r>
              <a:rPr lang="en-US" altLang="en-US" i="1" dirty="0" err="1"/>
              <a:t>i</a:t>
            </a:r>
            <a:r>
              <a:rPr lang="en-US" altLang="en-US" i="1" dirty="0"/>
              <a:t> then </a:t>
            </a:r>
          </a:p>
          <a:p>
            <a:pPr marL="985838" lvl="2" indent="-342900">
              <a:lnSpc>
                <a:spcPct val="80000"/>
              </a:lnSpc>
              <a:buFont typeface="+mj-lt"/>
              <a:buAutoNum type="arabicPeriod"/>
            </a:pPr>
            <a:r>
              <a:rPr lang="en-US" altLang="en-US" i="1" dirty="0"/>
              <a:t>     S</a:t>
            </a:r>
            <a:r>
              <a:rPr lang="en-US" altLang="en-US" dirty="0"/>
              <a:t>et </a:t>
            </a:r>
            <a:r>
              <a:rPr lang="en-US" altLang="en-US" i="1" dirty="0"/>
              <a:t>C</a:t>
            </a:r>
            <a:r>
              <a:rPr lang="en-US" altLang="en-US" dirty="0"/>
              <a:t> = </a:t>
            </a:r>
            <a:r>
              <a:rPr lang="en-US" altLang="en-US" i="1" dirty="0">
                <a:sym typeface="Symbol" panose="05050102010706020507" pitchFamily="18" charset="2"/>
              </a:rPr>
              <a:t>last non-null pointer in C</a:t>
            </a:r>
            <a:r>
              <a:rPr lang="en-US" altLang="en-US" dirty="0">
                <a:sym typeface="Symbol" panose="05050102010706020507" pitchFamily="18" charset="2"/>
              </a:rPr>
              <a:t> </a:t>
            </a:r>
          </a:p>
          <a:p>
            <a:pPr marL="985838" lvl="2" indent="-342900">
              <a:lnSpc>
                <a:spcPct val="80000"/>
              </a:lnSpc>
              <a:buFont typeface="+mj-lt"/>
              <a:buAutoNum type="arabicPeriod"/>
            </a:pPr>
            <a:r>
              <a:rPr lang="en-US" altLang="en-US" b="1" dirty="0"/>
              <a:t>else</a:t>
            </a:r>
            <a:r>
              <a:rPr lang="en-US" altLang="en-US" dirty="0"/>
              <a:t> </a:t>
            </a:r>
            <a:r>
              <a:rPr lang="en-US" altLang="en-US" b="1" dirty="0"/>
              <a:t>if</a:t>
            </a:r>
            <a:r>
              <a:rPr lang="en-US" altLang="en-US" dirty="0"/>
              <a:t> (</a:t>
            </a:r>
            <a:r>
              <a:rPr lang="en-US" altLang="en-US" i="1" dirty="0"/>
              <a:t>v</a:t>
            </a:r>
            <a:r>
              <a:rPr lang="en-US" altLang="en-US" dirty="0"/>
              <a:t> = </a:t>
            </a:r>
            <a:r>
              <a:rPr lang="en-US" altLang="en-US" dirty="0" err="1"/>
              <a:t>C.</a:t>
            </a:r>
            <a:r>
              <a:rPr lang="en-US" altLang="en-US" i="1" dirty="0" err="1"/>
              <a:t>K</a:t>
            </a:r>
            <a:r>
              <a:rPr lang="en-US" altLang="en-US" i="1" baseline="-25000" dirty="0" err="1"/>
              <a:t>i</a:t>
            </a:r>
            <a:r>
              <a:rPr lang="en-US" altLang="en-US" dirty="0"/>
              <a:t> ) Set C = </a:t>
            </a:r>
            <a:r>
              <a:rPr lang="en-US" altLang="en-US" i="1" dirty="0"/>
              <a:t>P</a:t>
            </a:r>
            <a:r>
              <a:rPr lang="en-US" altLang="en-US" i="1" baseline="-25000" dirty="0"/>
              <a:t>i +1  </a:t>
            </a:r>
          </a:p>
          <a:p>
            <a:pPr marL="985838" lvl="2" indent="-342900">
              <a:lnSpc>
                <a:spcPct val="80000"/>
              </a:lnSpc>
              <a:buFont typeface="+mj-lt"/>
              <a:buAutoNum type="arabicPeriod"/>
            </a:pPr>
            <a:r>
              <a:rPr lang="en-US" altLang="en-US" b="1" dirty="0"/>
              <a:t>else</a:t>
            </a:r>
            <a:r>
              <a:rPr lang="en-US" altLang="en-US" dirty="0"/>
              <a:t> </a:t>
            </a:r>
            <a:r>
              <a:rPr lang="en-US" altLang="en-US" b="1" dirty="0">
                <a:sym typeface="Symbol" panose="05050102010706020507" pitchFamily="18" charset="2"/>
              </a:rPr>
              <a:t>set</a:t>
            </a:r>
            <a:r>
              <a:rPr lang="en-US" altLang="en-US" dirty="0">
                <a:sym typeface="Symbol" panose="05050102010706020507" pitchFamily="18" charset="2"/>
              </a:rPr>
              <a:t> </a:t>
            </a:r>
            <a:r>
              <a:rPr lang="en-US" altLang="en-US" i="1" dirty="0">
                <a:sym typeface="Symbol" panose="05050102010706020507" pitchFamily="18" charset="2"/>
              </a:rPr>
              <a:t>C</a:t>
            </a:r>
            <a:r>
              <a:rPr lang="en-US" altLang="en-US" dirty="0">
                <a:sym typeface="Symbol" panose="05050102010706020507" pitchFamily="18" charset="2"/>
              </a:rPr>
              <a:t> = </a:t>
            </a:r>
            <a:r>
              <a:rPr lang="en-US" altLang="en-US" dirty="0" err="1">
                <a:sym typeface="Symbol" panose="05050102010706020507" pitchFamily="18" charset="2"/>
              </a:rPr>
              <a:t>C.</a:t>
            </a:r>
            <a:r>
              <a:rPr lang="en-US" altLang="en-US" i="1" dirty="0" err="1"/>
              <a:t>P</a:t>
            </a:r>
            <a:r>
              <a:rPr lang="en-US" altLang="en-US" i="1" baseline="-25000" dirty="0" err="1"/>
              <a:t>i</a:t>
            </a:r>
            <a:endParaRPr lang="en-US" altLang="en-US" dirty="0"/>
          </a:p>
          <a:p>
            <a:pPr marL="342900" lvl="1" indent="0">
              <a:lnSpc>
                <a:spcPct val="80000"/>
              </a:lnSpc>
              <a:buNone/>
            </a:pPr>
            <a:r>
              <a:rPr lang="en-US" altLang="en-US" dirty="0">
                <a:solidFill>
                  <a:srgbClr val="FF9933"/>
                </a:solidFill>
              </a:rPr>
              <a:t>3.</a:t>
            </a:r>
            <a:r>
              <a:rPr lang="en-US" altLang="en-US" b="1" dirty="0"/>
              <a:t>    if</a:t>
            </a:r>
            <a:r>
              <a:rPr lang="en-US" altLang="en-US" dirty="0"/>
              <a:t> for some </a:t>
            </a:r>
            <a:r>
              <a:rPr lang="en-US" altLang="en-US" i="1" dirty="0" err="1"/>
              <a:t>i</a:t>
            </a:r>
            <a:r>
              <a:rPr lang="en-US" altLang="en-US" i="1" dirty="0"/>
              <a:t>, K</a:t>
            </a:r>
            <a:r>
              <a:rPr lang="en-US" altLang="en-US" i="1" baseline="-25000" dirty="0"/>
              <a:t>i</a:t>
            </a:r>
            <a:r>
              <a:rPr lang="en-US" altLang="en-US" i="1" dirty="0"/>
              <a:t> = V  </a:t>
            </a:r>
            <a:r>
              <a:rPr lang="en-US" altLang="en-US" b="1" dirty="0"/>
              <a:t>then </a:t>
            </a:r>
            <a:r>
              <a:rPr lang="en-US" altLang="en-US" dirty="0"/>
              <a:t>return </a:t>
            </a:r>
            <a:r>
              <a:rPr lang="en-US" altLang="en-US" dirty="0" err="1">
                <a:sym typeface="Symbol" panose="05050102010706020507" pitchFamily="18" charset="2"/>
              </a:rPr>
              <a:t>C.</a:t>
            </a:r>
            <a:r>
              <a:rPr lang="en-US" altLang="en-US" i="1" dirty="0" err="1"/>
              <a:t>P</a:t>
            </a:r>
            <a:r>
              <a:rPr lang="en-US" altLang="en-US" i="1" baseline="-25000" dirty="0" err="1"/>
              <a:t>i</a:t>
            </a:r>
            <a:endParaRPr lang="en-US" altLang="en-US" dirty="0"/>
          </a:p>
          <a:p>
            <a:pPr marL="342900" lvl="1" indent="0">
              <a:lnSpc>
                <a:spcPct val="80000"/>
              </a:lnSpc>
              <a:buNone/>
            </a:pPr>
            <a:r>
              <a:rPr lang="en-US" altLang="en-US" dirty="0">
                <a:solidFill>
                  <a:srgbClr val="FF9933"/>
                </a:solidFill>
              </a:rPr>
              <a:t>4.</a:t>
            </a:r>
            <a:r>
              <a:rPr lang="en-US" altLang="en-US" b="1" dirty="0"/>
              <a:t>    else</a:t>
            </a:r>
            <a:r>
              <a:rPr lang="en-US" altLang="en-US" dirty="0"/>
              <a:t> return null /* no record with search-key value </a:t>
            </a:r>
            <a:r>
              <a:rPr lang="en-US" altLang="en-US" i="1" dirty="0"/>
              <a:t>v</a:t>
            </a:r>
            <a:r>
              <a:rPr lang="en-US" altLang="en-US" dirty="0"/>
              <a:t> exists. */</a:t>
            </a:r>
          </a:p>
        </p:txBody>
      </p:sp>
      <p:pic>
        <p:nvPicPr>
          <p:cNvPr id="52228" name="Picture 5">
            <a:extLst>
              <a:ext uri="{FF2B5EF4-FFF2-40B4-BE49-F238E27FC236}">
                <a16:creationId xmlns:a16="http://schemas.microsoft.com/office/drawing/2014/main" id="{9190CDA6-99CA-468E-8876-5BC595D78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183" y="3292709"/>
            <a:ext cx="659963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20126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6DF6-63EB-470C-BD9E-242E7BEB820B}"/>
              </a:ext>
            </a:extLst>
          </p:cNvPr>
          <p:cNvSpPr>
            <a:spLocks noGrp="1"/>
          </p:cNvSpPr>
          <p:nvPr>
            <p:ph type="title"/>
          </p:nvPr>
        </p:nvSpPr>
        <p:spPr/>
        <p:txBody>
          <a:bodyPr/>
          <a:lstStyle/>
          <a:p>
            <a:r>
              <a:rPr lang="en-US" altLang="en-US" dirty="0">
                <a:effectLst>
                  <a:outerShdw blurRad="38100" dist="38100" dir="2700000" algn="tl">
                    <a:srgbClr val="C0C0C0"/>
                  </a:outerShdw>
                </a:effectLst>
              </a:rPr>
              <a:t>Queries on B</a:t>
            </a:r>
            <a:r>
              <a:rPr lang="en-US" altLang="en-US" baseline="30000" dirty="0">
                <a:effectLst>
                  <a:outerShdw blurRad="38100" dist="38100" dir="2700000" algn="tl">
                    <a:srgbClr val="C0C0C0"/>
                  </a:outerShdw>
                </a:effectLst>
              </a:rPr>
              <a:t>+</a:t>
            </a:r>
            <a:r>
              <a:rPr lang="en-US" altLang="en-US" dirty="0">
                <a:effectLst>
                  <a:outerShdw blurRad="38100" dist="38100" dir="2700000" algn="tl">
                    <a:srgbClr val="C0C0C0"/>
                  </a:outerShdw>
                </a:effectLst>
              </a:rPr>
              <a:t>-Trees (Cont.)</a:t>
            </a:r>
            <a:endParaRPr lang="en-IN" dirty="0"/>
          </a:p>
        </p:txBody>
      </p:sp>
      <p:sp>
        <p:nvSpPr>
          <p:cNvPr id="3" name="Content Placeholder 2">
            <a:extLst>
              <a:ext uri="{FF2B5EF4-FFF2-40B4-BE49-F238E27FC236}">
                <a16:creationId xmlns:a16="http://schemas.microsoft.com/office/drawing/2014/main" id="{7B17F413-94C5-4CF8-8E2C-0431E6BE2944}"/>
              </a:ext>
            </a:extLst>
          </p:cNvPr>
          <p:cNvSpPr>
            <a:spLocks noGrp="1"/>
          </p:cNvSpPr>
          <p:nvPr>
            <p:ph idx="1"/>
          </p:nvPr>
        </p:nvSpPr>
        <p:spPr>
          <a:xfrm>
            <a:off x="1768876" y="800747"/>
            <a:ext cx="5619565" cy="3947602"/>
          </a:xfrm>
        </p:spPr>
        <p:txBody>
          <a:bodyPr/>
          <a:lstStyle/>
          <a:p>
            <a:r>
              <a:rPr lang="en-IN" b="1" dirty="0">
                <a:solidFill>
                  <a:srgbClr val="002060"/>
                </a:solidFill>
              </a:rPr>
              <a:t>Range queries </a:t>
            </a:r>
            <a:r>
              <a:rPr lang="en-IN" dirty="0"/>
              <a:t>find all records with search key values in a given range</a:t>
            </a:r>
          </a:p>
          <a:p>
            <a:pPr lvl="1"/>
            <a:r>
              <a:rPr lang="en-IN" dirty="0"/>
              <a:t>See book for details of </a:t>
            </a:r>
            <a:r>
              <a:rPr lang="en-IN" b="1" dirty="0"/>
              <a:t>function</a:t>
            </a:r>
            <a:r>
              <a:rPr lang="en-IN" dirty="0"/>
              <a:t> </a:t>
            </a:r>
            <a:r>
              <a:rPr lang="en-IN" i="1" dirty="0" err="1"/>
              <a:t>findRange</a:t>
            </a:r>
            <a:r>
              <a:rPr lang="en-IN" dirty="0"/>
              <a:t>(</a:t>
            </a:r>
            <a:r>
              <a:rPr lang="en-IN" i="1" dirty="0"/>
              <a:t>lb, </a:t>
            </a:r>
            <a:r>
              <a:rPr lang="en-IN" i="1" dirty="0" err="1"/>
              <a:t>ub</a:t>
            </a:r>
            <a:r>
              <a:rPr lang="en-IN" dirty="0"/>
              <a:t>) which returns set of all such records</a:t>
            </a:r>
          </a:p>
          <a:p>
            <a:pPr lvl="1"/>
            <a:r>
              <a:rPr lang="en-IN" dirty="0"/>
              <a:t>Real implementations usually provide an iterator interface to fetch matching records one at a time, using a </a:t>
            </a:r>
            <a:r>
              <a:rPr lang="en-IN" i="1" dirty="0"/>
              <a:t>next</a:t>
            </a:r>
            <a:r>
              <a:rPr lang="en-IN" dirty="0"/>
              <a:t>() function</a:t>
            </a:r>
          </a:p>
        </p:txBody>
      </p:sp>
      <p:pic>
        <p:nvPicPr>
          <p:cNvPr id="4" name="Picture 5">
            <a:extLst>
              <a:ext uri="{FF2B5EF4-FFF2-40B4-BE49-F238E27FC236}">
                <a16:creationId xmlns:a16="http://schemas.microsoft.com/office/drawing/2014/main" id="{90AA3AE9-E764-4908-8660-DA48FB997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182" y="2191420"/>
            <a:ext cx="659963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5835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306" name="Rectangle 2">
            <a:extLst>
              <a:ext uri="{FF2B5EF4-FFF2-40B4-BE49-F238E27FC236}">
                <a16:creationId xmlns:a16="http://schemas.microsoft.com/office/drawing/2014/main" id="{20E78310-226A-4F26-A324-B393FB9FC0F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Queries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(Cont.)</a:t>
            </a:r>
          </a:p>
        </p:txBody>
      </p:sp>
      <p:sp>
        <p:nvSpPr>
          <p:cNvPr id="56323" name="Rectangle 3">
            <a:extLst>
              <a:ext uri="{FF2B5EF4-FFF2-40B4-BE49-F238E27FC236}">
                <a16:creationId xmlns:a16="http://schemas.microsoft.com/office/drawing/2014/main" id="{439CD959-12F2-4D14-81BF-E6AB3B4E52D5}"/>
              </a:ext>
            </a:extLst>
          </p:cNvPr>
          <p:cNvSpPr>
            <a:spLocks noGrp="1" noChangeArrowheads="1"/>
          </p:cNvSpPr>
          <p:nvPr>
            <p:ph idx="1"/>
          </p:nvPr>
        </p:nvSpPr>
        <p:spPr>
          <a:xfrm>
            <a:off x="1788851" y="800747"/>
            <a:ext cx="5740202" cy="3947602"/>
          </a:xfrm>
        </p:spPr>
        <p:txBody>
          <a:bodyPr/>
          <a:lstStyle/>
          <a:p>
            <a:r>
              <a:rPr lang="en-US" altLang="en-US" dirty="0"/>
              <a:t>If there are </a:t>
            </a:r>
            <a:r>
              <a:rPr lang="en-US" altLang="en-US" i="1" dirty="0"/>
              <a:t>K</a:t>
            </a:r>
            <a:r>
              <a:rPr lang="en-US" altLang="en-US" dirty="0"/>
              <a:t> search-key values in the file, the height of the tree is no more than </a:t>
            </a:r>
            <a:r>
              <a:rPr lang="en-US" altLang="en-US" dirty="0">
                <a:sym typeface="Symbol" panose="05050102010706020507" pitchFamily="18" charset="2"/>
              </a:rPr>
              <a:t></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p>
          <a:p>
            <a:r>
              <a:rPr lang="en-US" altLang="en-US" dirty="0">
                <a:sym typeface="Symbol" panose="05050102010706020507" pitchFamily="18" charset="2"/>
              </a:rPr>
              <a:t>A node is generally the same size as a disk block, typically 4 kilobytes</a:t>
            </a:r>
          </a:p>
          <a:p>
            <a:pPr lvl="1"/>
            <a:r>
              <a:rPr lang="en-US" altLang="en-US" dirty="0">
                <a:sym typeface="Symbol" panose="05050102010706020507" pitchFamily="18" charset="2"/>
              </a:rPr>
              <a:t>and </a:t>
            </a:r>
            <a:r>
              <a:rPr lang="en-US" altLang="en-US" i="1" dirty="0">
                <a:sym typeface="Symbol" panose="05050102010706020507" pitchFamily="18" charset="2"/>
              </a:rPr>
              <a:t>n</a:t>
            </a:r>
            <a:r>
              <a:rPr lang="en-US" altLang="en-US" dirty="0">
                <a:sym typeface="Symbol" panose="05050102010706020507" pitchFamily="18" charset="2"/>
              </a:rPr>
              <a:t> is typically around 100 (40 bytes per index entry).</a:t>
            </a:r>
          </a:p>
          <a:p>
            <a:r>
              <a:rPr lang="en-US" altLang="en-US" dirty="0">
                <a:sym typeface="Symbol" panose="05050102010706020507" pitchFamily="18" charset="2"/>
              </a:rPr>
              <a:t>With 1 million search key values and </a:t>
            </a:r>
            <a:r>
              <a:rPr lang="en-US" altLang="en-US" i="1" dirty="0">
                <a:sym typeface="Symbol" panose="05050102010706020507" pitchFamily="18" charset="2"/>
              </a:rPr>
              <a:t>n</a:t>
            </a:r>
            <a:r>
              <a:rPr lang="en-US" altLang="en-US" dirty="0">
                <a:sym typeface="Symbol" panose="05050102010706020507" pitchFamily="18" charset="2"/>
              </a:rPr>
              <a:t> = 100</a:t>
            </a:r>
          </a:p>
          <a:p>
            <a:pPr lvl="1"/>
            <a:r>
              <a:rPr lang="en-US" altLang="en-US" dirty="0">
                <a:sym typeface="Symbol" panose="05050102010706020507" pitchFamily="18" charset="2"/>
              </a:rPr>
              <a:t>at most </a:t>
            </a:r>
            <a:r>
              <a:rPr lang="en-US" altLang="en-US" i="1" dirty="0">
                <a:sym typeface="Symbol" panose="05050102010706020507" pitchFamily="18" charset="2"/>
              </a:rPr>
              <a:t> log</a:t>
            </a:r>
            <a:r>
              <a:rPr lang="en-US" altLang="en-US" baseline="-25000" dirty="0">
                <a:sym typeface="Symbol" panose="05050102010706020507" pitchFamily="18" charset="2"/>
              </a:rPr>
              <a:t>50</a:t>
            </a:r>
            <a:r>
              <a:rPr lang="en-US" altLang="en-US" dirty="0">
                <a:sym typeface="Symbol" panose="05050102010706020507" pitchFamily="18" charset="2"/>
              </a:rPr>
              <a:t>(1,000,000) = 4 nodes are accessed in a lookup traversal from root to leaf.</a:t>
            </a:r>
          </a:p>
          <a:p>
            <a:r>
              <a:rPr lang="en-US" altLang="en-US" dirty="0">
                <a:sym typeface="Symbol" panose="05050102010706020507" pitchFamily="18" charset="2"/>
              </a:rPr>
              <a:t>Contrast this with a balanced binary tree with 1 million search key values — around 20 nodes are accessed in a lookup</a:t>
            </a:r>
          </a:p>
          <a:p>
            <a:pPr lvl="1"/>
            <a:r>
              <a:rPr lang="en-US" altLang="en-US" dirty="0"/>
              <a:t>above difference is significant since every node access may need a disk I/O, costing around 20 milliseconds</a:t>
            </a:r>
          </a:p>
        </p:txBody>
      </p:sp>
    </p:spTree>
    <p:extLst>
      <p:ext uri="{BB962C8B-B14F-4D97-AF65-F5344CB8AC3E}">
        <p14:creationId xmlns:p14="http://schemas.microsoft.com/office/powerpoint/2010/main" val="15003359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C79D2-91BF-492A-AA16-1170C41764B3}"/>
              </a:ext>
            </a:extLst>
          </p:cNvPr>
          <p:cNvSpPr>
            <a:spLocks noGrp="1"/>
          </p:cNvSpPr>
          <p:nvPr>
            <p:ph type="title"/>
          </p:nvPr>
        </p:nvSpPr>
        <p:spPr/>
        <p:txBody>
          <a:bodyPr/>
          <a:lstStyle/>
          <a:p>
            <a:r>
              <a:rPr lang="en-IN" dirty="0"/>
              <a:t>Non-Unique Keys</a:t>
            </a:r>
          </a:p>
        </p:txBody>
      </p:sp>
      <p:sp>
        <p:nvSpPr>
          <p:cNvPr id="3" name="Content Placeholder 2">
            <a:extLst>
              <a:ext uri="{FF2B5EF4-FFF2-40B4-BE49-F238E27FC236}">
                <a16:creationId xmlns:a16="http://schemas.microsoft.com/office/drawing/2014/main" id="{A67A0CD0-2FB8-4EBE-B71C-1EE1F9261884}"/>
              </a:ext>
            </a:extLst>
          </p:cNvPr>
          <p:cNvSpPr>
            <a:spLocks noGrp="1"/>
          </p:cNvSpPr>
          <p:nvPr>
            <p:ph idx="1"/>
          </p:nvPr>
        </p:nvSpPr>
        <p:spPr>
          <a:xfrm>
            <a:off x="1768876" y="800747"/>
            <a:ext cx="5760177" cy="3947602"/>
          </a:xfrm>
        </p:spPr>
        <p:txBody>
          <a:bodyPr/>
          <a:lstStyle/>
          <a:p>
            <a:r>
              <a:rPr lang="en-IN" dirty="0"/>
              <a:t>If a search key </a:t>
            </a:r>
            <a:r>
              <a:rPr lang="en-IN" i="1" dirty="0"/>
              <a:t>a</a:t>
            </a:r>
            <a:r>
              <a:rPr lang="en-IN" sz="1500" i="1" baseline="-25000" dirty="0"/>
              <a:t>i</a:t>
            </a:r>
            <a:r>
              <a:rPr lang="en-IN" i="1" dirty="0"/>
              <a:t> </a:t>
            </a:r>
            <a:r>
              <a:rPr lang="en-IN" dirty="0"/>
              <a:t> is not unique, create instead an index on a composite key (</a:t>
            </a:r>
            <a:r>
              <a:rPr lang="en-IN" i="1" dirty="0"/>
              <a:t>a</a:t>
            </a:r>
            <a:r>
              <a:rPr lang="en-IN" i="1" baseline="-25000" dirty="0"/>
              <a:t>i </a:t>
            </a:r>
            <a:r>
              <a:rPr lang="en-IN" dirty="0"/>
              <a:t>, </a:t>
            </a:r>
            <a:r>
              <a:rPr lang="en-IN" i="1" dirty="0"/>
              <a:t>A</a:t>
            </a:r>
            <a:r>
              <a:rPr lang="en-IN" sz="1500" i="1" baseline="-25000" dirty="0"/>
              <a:t>p</a:t>
            </a:r>
            <a:r>
              <a:rPr lang="en-IN" dirty="0"/>
              <a:t>), which is unique</a:t>
            </a:r>
          </a:p>
          <a:p>
            <a:pPr lvl="1"/>
            <a:r>
              <a:rPr lang="en-IN" i="1" dirty="0"/>
              <a:t>A</a:t>
            </a:r>
            <a:r>
              <a:rPr lang="en-IN" sz="1500" i="1" baseline="-25000" dirty="0"/>
              <a:t>p</a:t>
            </a:r>
            <a:r>
              <a:rPr lang="en-IN" dirty="0"/>
              <a:t> could be a primary key, record ID, or any other attribute that guarantees uniqueness</a:t>
            </a:r>
          </a:p>
          <a:p>
            <a:r>
              <a:rPr lang="en-IN" dirty="0"/>
              <a:t>Search for </a:t>
            </a:r>
            <a:r>
              <a:rPr lang="en-IN" i="1" dirty="0"/>
              <a:t>a</a:t>
            </a:r>
            <a:r>
              <a:rPr lang="en-IN" sz="1500" i="1" baseline="-25000" dirty="0"/>
              <a:t>i</a:t>
            </a:r>
            <a:r>
              <a:rPr lang="en-IN" i="1" dirty="0"/>
              <a:t> = v </a:t>
            </a:r>
            <a:r>
              <a:rPr lang="en-IN" dirty="0"/>
              <a:t>can be implemented by a range search on composite key, with range (</a:t>
            </a:r>
            <a:r>
              <a:rPr lang="en-IN" i="1" dirty="0"/>
              <a:t>v, </a:t>
            </a:r>
            <a:r>
              <a:rPr lang="en-IN" sz="1500" i="1" dirty="0"/>
              <a:t>-</a:t>
            </a:r>
            <a:r>
              <a:rPr lang="en-IN" sz="1500" dirty="0"/>
              <a:t> ∞</a:t>
            </a:r>
            <a:r>
              <a:rPr lang="en-IN" dirty="0"/>
              <a:t>) to (</a:t>
            </a:r>
            <a:r>
              <a:rPr lang="en-IN" i="1" dirty="0"/>
              <a:t>v, </a:t>
            </a:r>
            <a:r>
              <a:rPr lang="en-IN" sz="1500" i="1" dirty="0"/>
              <a:t>+</a:t>
            </a:r>
            <a:r>
              <a:rPr lang="en-IN" sz="1500" dirty="0"/>
              <a:t> ∞</a:t>
            </a:r>
            <a:r>
              <a:rPr lang="en-IN" dirty="0"/>
              <a:t>)</a:t>
            </a:r>
          </a:p>
          <a:p>
            <a:r>
              <a:rPr lang="en-US" altLang="en-US" dirty="0"/>
              <a:t>But more I/O operations are needed to fetch the actual records</a:t>
            </a:r>
          </a:p>
          <a:p>
            <a:pPr lvl="1"/>
            <a:r>
              <a:rPr lang="en-US" altLang="en-US" dirty="0"/>
              <a:t>If the index is clustering, all accesses are sequential</a:t>
            </a:r>
          </a:p>
          <a:p>
            <a:pPr lvl="1"/>
            <a:r>
              <a:rPr lang="en-US" altLang="en-US" dirty="0"/>
              <a:t>If the index is non-clustering, each record access may need an I/O operation</a:t>
            </a:r>
          </a:p>
          <a:p>
            <a:endParaRPr lang="en-IN" dirty="0"/>
          </a:p>
        </p:txBody>
      </p:sp>
    </p:spTree>
    <p:extLst>
      <p:ext uri="{BB962C8B-B14F-4D97-AF65-F5344CB8AC3E}">
        <p14:creationId xmlns:p14="http://schemas.microsoft.com/office/powerpoint/2010/main" val="4196503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DBMS Subsystems</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(S20): </a:t>
            </a:r>
            <a:r>
              <a:rPr lang="en-US" altLang="en-US" sz="1050" i="1" dirty="0">
                <a:solidFill>
                  <a:schemeClr val="bg1"/>
                </a:solidFill>
              </a:rPr>
              <a:t>Lecture 10: Indexes, Query Processing/Optimization</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2" name="Picture 1"/>
          <p:cNvPicPr>
            <a:picLocks noChangeAspect="1"/>
          </p:cNvPicPr>
          <p:nvPr/>
        </p:nvPicPr>
        <p:blipFill>
          <a:blip r:embed="rId4"/>
          <a:stretch>
            <a:fillRect/>
          </a:stretch>
        </p:blipFill>
        <p:spPr>
          <a:xfrm>
            <a:off x="263056" y="484118"/>
            <a:ext cx="4004144" cy="4163430"/>
          </a:xfrm>
          <a:prstGeom prst="rect">
            <a:avLst/>
          </a:prstGeom>
        </p:spPr>
      </p:pic>
      <p:pic>
        <p:nvPicPr>
          <p:cNvPr id="3" name="Picture 2">
            <a:extLst>
              <a:ext uri="{FF2B5EF4-FFF2-40B4-BE49-F238E27FC236}">
                <a16:creationId xmlns:a16="http://schemas.microsoft.com/office/drawing/2014/main" id="{FB2ED3CB-74E3-A948-A949-724447189591}"/>
              </a:ext>
            </a:extLst>
          </p:cNvPr>
          <p:cNvPicPr>
            <a:picLocks noChangeAspect="1"/>
          </p:cNvPicPr>
          <p:nvPr/>
        </p:nvPicPr>
        <p:blipFill>
          <a:blip r:embed="rId5"/>
          <a:stretch>
            <a:fillRect/>
          </a:stretch>
        </p:blipFill>
        <p:spPr>
          <a:xfrm>
            <a:off x="4261237" y="45642"/>
            <a:ext cx="4295441" cy="4624085"/>
          </a:xfrm>
          <a:prstGeom prst="rect">
            <a:avLst/>
          </a:prstGeom>
        </p:spPr>
      </p:pic>
    </p:spTree>
    <p:extLst>
      <p:ext uri="{BB962C8B-B14F-4D97-AF65-F5344CB8AC3E}">
        <p14:creationId xmlns:p14="http://schemas.microsoft.com/office/powerpoint/2010/main" val="2562313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a:extLst>
              <a:ext uri="{FF2B5EF4-FFF2-40B4-BE49-F238E27FC236}">
                <a16:creationId xmlns:a16="http://schemas.microsoft.com/office/drawing/2014/main" id="{D9BC46D2-8B96-4350-99BF-D7488E007C1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Updates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Insertion</a:t>
            </a:r>
          </a:p>
        </p:txBody>
      </p:sp>
      <p:sp>
        <p:nvSpPr>
          <p:cNvPr id="69635" name="Rectangle 3">
            <a:extLst>
              <a:ext uri="{FF2B5EF4-FFF2-40B4-BE49-F238E27FC236}">
                <a16:creationId xmlns:a16="http://schemas.microsoft.com/office/drawing/2014/main" id="{0EC1EF23-2948-434B-835A-29D4CD15088D}"/>
              </a:ext>
            </a:extLst>
          </p:cNvPr>
          <p:cNvSpPr>
            <a:spLocks noGrp="1" noChangeArrowheads="1"/>
          </p:cNvSpPr>
          <p:nvPr>
            <p:ph type="body" idx="1"/>
          </p:nvPr>
        </p:nvSpPr>
        <p:spPr>
          <a:xfrm>
            <a:off x="1719263" y="800747"/>
            <a:ext cx="5809790" cy="3947602"/>
          </a:xfrm>
        </p:spPr>
        <p:txBody>
          <a:bodyPr/>
          <a:lstStyle/>
          <a:p>
            <a:pPr marL="0" indent="0">
              <a:buNone/>
              <a:defRPr/>
            </a:pPr>
            <a:r>
              <a:rPr lang="en-US" dirty="0">
                <a:ea typeface="ＭＳ Ｐゴシック" charset="0"/>
              </a:rPr>
              <a:t>Assume record already added to the file.  Let </a:t>
            </a:r>
          </a:p>
          <a:p>
            <a:pPr lvl="1">
              <a:buFont typeface="Monotype Sorts" charset="0"/>
              <a:buChar char="l"/>
              <a:defRPr/>
            </a:pPr>
            <a:r>
              <a:rPr lang="en-US" i="1" dirty="0" err="1">
                <a:ea typeface="ＭＳ Ｐゴシック" charset="-128"/>
              </a:rPr>
              <a:t>pr</a:t>
            </a:r>
            <a:r>
              <a:rPr lang="en-US" dirty="0">
                <a:ea typeface="ＭＳ Ｐゴシック" charset="-128"/>
              </a:rPr>
              <a:t> be pointer to the record, and let </a:t>
            </a:r>
          </a:p>
          <a:p>
            <a:pPr lvl="1">
              <a:buFont typeface="Monotype Sorts" charset="0"/>
              <a:buChar char="l"/>
              <a:defRPr/>
            </a:pPr>
            <a:r>
              <a:rPr lang="en-US" dirty="0">
                <a:ea typeface="ＭＳ Ｐゴシック" charset="-128"/>
              </a:rPr>
              <a:t>v be the search key value of the record</a:t>
            </a:r>
          </a:p>
          <a:p>
            <a:pPr>
              <a:buFont typeface="Monotype Sorts" charset="0"/>
              <a:buAutoNum type="arabicPeriod"/>
              <a:defRPr/>
            </a:pPr>
            <a:r>
              <a:rPr lang="en-US" dirty="0">
                <a:ea typeface="ＭＳ Ｐゴシック" charset="0"/>
              </a:rPr>
              <a:t>Find the leaf node in which the search-key value would appear</a:t>
            </a:r>
          </a:p>
          <a:p>
            <a:pPr marL="600075" lvl="1" indent="-257175">
              <a:buFont typeface="Monotype Sorts" charset="0"/>
              <a:buAutoNum type="arabicPeriod"/>
              <a:defRPr/>
            </a:pPr>
            <a:r>
              <a:rPr lang="en-US" dirty="0">
                <a:ea typeface="ＭＳ Ｐゴシック" charset="0"/>
              </a:rPr>
              <a:t>If there is room in the leaf node, insert (v, </a:t>
            </a:r>
            <a:r>
              <a:rPr lang="en-US" i="1" dirty="0" err="1">
                <a:ea typeface="ＭＳ Ｐゴシック" charset="0"/>
              </a:rPr>
              <a:t>pr</a:t>
            </a:r>
            <a:r>
              <a:rPr lang="en-US" dirty="0">
                <a:ea typeface="ＭＳ Ｐゴシック" charset="0"/>
              </a:rPr>
              <a:t>) pair in the leaf node</a:t>
            </a:r>
          </a:p>
          <a:p>
            <a:pPr marL="600075" lvl="1" indent="-257175">
              <a:buFont typeface="Monotype Sorts" charset="0"/>
              <a:buAutoNum type="arabicPeriod"/>
              <a:defRPr/>
            </a:pPr>
            <a:r>
              <a:rPr lang="en-US" dirty="0">
                <a:ea typeface="ＭＳ Ｐゴシック" charset="0"/>
              </a:rPr>
              <a:t>Otherwise, split the node (along with the new (</a:t>
            </a:r>
            <a:r>
              <a:rPr lang="en-US" i="1" dirty="0">
                <a:ea typeface="ＭＳ Ｐゴシック" charset="0"/>
              </a:rPr>
              <a:t>v, </a:t>
            </a:r>
            <a:r>
              <a:rPr lang="en-US" i="1" dirty="0" err="1">
                <a:ea typeface="ＭＳ Ｐゴシック" charset="0"/>
              </a:rPr>
              <a:t>pr</a:t>
            </a:r>
            <a:r>
              <a:rPr lang="en-US" dirty="0">
                <a:ea typeface="ＭＳ Ｐゴシック" charset="0"/>
              </a:rPr>
              <a:t>)  entry) as discussed in the next slide, and propagate updates to parent nodes.</a:t>
            </a:r>
          </a:p>
        </p:txBody>
      </p:sp>
    </p:spTree>
    <p:extLst>
      <p:ext uri="{BB962C8B-B14F-4D97-AF65-F5344CB8AC3E}">
        <p14:creationId xmlns:p14="http://schemas.microsoft.com/office/powerpoint/2010/main" val="9779650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02" name="Rectangle 2">
            <a:extLst>
              <a:ext uri="{FF2B5EF4-FFF2-40B4-BE49-F238E27FC236}">
                <a16:creationId xmlns:a16="http://schemas.microsoft.com/office/drawing/2014/main" id="{5AEA49CE-1282-437D-9DE8-9A9CBC5959F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Updates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Insertion (Cont.)</a:t>
            </a:r>
          </a:p>
        </p:txBody>
      </p:sp>
      <p:sp>
        <p:nvSpPr>
          <p:cNvPr id="60419" name="Rectangle 3">
            <a:extLst>
              <a:ext uri="{FF2B5EF4-FFF2-40B4-BE49-F238E27FC236}">
                <a16:creationId xmlns:a16="http://schemas.microsoft.com/office/drawing/2014/main" id="{E2BDD1D5-5CBB-491F-96EF-2F18E241BE54}"/>
              </a:ext>
            </a:extLst>
          </p:cNvPr>
          <p:cNvSpPr>
            <a:spLocks noGrp="1" noChangeArrowheads="1"/>
          </p:cNvSpPr>
          <p:nvPr>
            <p:ph type="body" idx="1"/>
          </p:nvPr>
        </p:nvSpPr>
        <p:spPr>
          <a:xfrm>
            <a:off x="1775534" y="800747"/>
            <a:ext cx="5753519" cy="3947602"/>
          </a:xfrm>
        </p:spPr>
        <p:txBody>
          <a:bodyPr/>
          <a:lstStyle/>
          <a:p>
            <a:r>
              <a:rPr lang="en-US" altLang="en-US" dirty="0"/>
              <a:t>Splitting a leaf node:</a:t>
            </a:r>
          </a:p>
          <a:p>
            <a:pPr lvl="1"/>
            <a:r>
              <a:rPr lang="en-US" altLang="en-US" dirty="0"/>
              <a:t>take the </a:t>
            </a:r>
            <a:r>
              <a:rPr lang="en-US" altLang="en-US" i="1" dirty="0"/>
              <a:t>n </a:t>
            </a:r>
            <a:r>
              <a:rPr lang="en-US" altLang="en-US" dirty="0"/>
              <a:t>(search-key value, pointer) pairs (including the one being inserted) in sorted order.  Place the first </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in the original node, and the rest in a new node.</a:t>
            </a:r>
          </a:p>
          <a:p>
            <a:pPr lvl="1"/>
            <a:r>
              <a:rPr lang="en-US" altLang="en-US" dirty="0">
                <a:sym typeface="Symbol" panose="05050102010706020507" pitchFamily="18" charset="2"/>
              </a:rPr>
              <a:t>let the new node be </a:t>
            </a:r>
            <a:r>
              <a:rPr lang="en-US" altLang="en-US" i="1" dirty="0">
                <a:sym typeface="Symbol" panose="05050102010706020507" pitchFamily="18" charset="2"/>
              </a:rPr>
              <a:t>p,</a:t>
            </a:r>
            <a:r>
              <a:rPr lang="en-US" altLang="en-US" dirty="0">
                <a:sym typeface="Symbol" panose="05050102010706020507" pitchFamily="18" charset="2"/>
              </a:rPr>
              <a:t> and let </a:t>
            </a:r>
            <a:r>
              <a:rPr lang="en-US" altLang="en-US" i="1" dirty="0">
                <a:sym typeface="Symbol" panose="05050102010706020507" pitchFamily="18" charset="2"/>
              </a:rPr>
              <a:t>k</a:t>
            </a:r>
            <a:r>
              <a:rPr lang="en-US" altLang="en-US" dirty="0">
                <a:sym typeface="Symbol" panose="05050102010706020507" pitchFamily="18" charset="2"/>
              </a:rPr>
              <a:t> be the least key value in </a:t>
            </a:r>
            <a:r>
              <a:rPr lang="en-US" altLang="en-US" i="1" dirty="0">
                <a:sym typeface="Symbol" panose="05050102010706020507" pitchFamily="18" charset="2"/>
              </a:rPr>
              <a:t>p.  </a:t>
            </a:r>
            <a:r>
              <a:rPr lang="en-US" altLang="en-US" dirty="0">
                <a:sym typeface="Symbol" panose="05050102010706020507" pitchFamily="18" charset="2"/>
              </a:rPr>
              <a:t>Insert (</a:t>
            </a:r>
            <a:r>
              <a:rPr lang="en-US" altLang="en-US" i="1" dirty="0" err="1">
                <a:sym typeface="Symbol" panose="05050102010706020507" pitchFamily="18" charset="2"/>
              </a:rPr>
              <a:t>k,p</a:t>
            </a:r>
            <a:r>
              <a:rPr lang="en-US" altLang="en-US" dirty="0">
                <a:sym typeface="Symbol" panose="05050102010706020507" pitchFamily="18" charset="2"/>
              </a:rPr>
              <a:t>) in the parent of the node being split. </a:t>
            </a:r>
          </a:p>
          <a:p>
            <a:pPr lvl="1"/>
            <a:r>
              <a:rPr lang="en-US" altLang="en-US" dirty="0">
                <a:sym typeface="Symbol" panose="05050102010706020507" pitchFamily="18" charset="2"/>
              </a:rPr>
              <a:t>If the parent is full, split it and </a:t>
            </a:r>
            <a:r>
              <a:rPr lang="en-US" altLang="en-US" b="1" dirty="0">
                <a:sym typeface="Symbol" panose="05050102010706020507" pitchFamily="18" charset="2"/>
              </a:rPr>
              <a:t>propagate</a:t>
            </a:r>
            <a:r>
              <a:rPr lang="en-US" altLang="en-US" dirty="0">
                <a:sym typeface="Symbol" panose="05050102010706020507" pitchFamily="18" charset="2"/>
              </a:rPr>
              <a:t> the split further up.</a:t>
            </a:r>
          </a:p>
          <a:p>
            <a:r>
              <a:rPr lang="en-US" altLang="en-US" dirty="0"/>
              <a:t>Splitting of nodes proceeds upwards till a node that is not full is found. </a:t>
            </a:r>
          </a:p>
          <a:p>
            <a:pPr lvl="1"/>
            <a:r>
              <a:rPr lang="en-US" altLang="en-US" dirty="0"/>
              <a:t>In the worst case the root node may be split increasing the height of the tree by 1. </a:t>
            </a:r>
          </a:p>
        </p:txBody>
      </p:sp>
      <p:sp>
        <p:nvSpPr>
          <p:cNvPr id="60420" name="Text Box 4">
            <a:extLst>
              <a:ext uri="{FF2B5EF4-FFF2-40B4-BE49-F238E27FC236}">
                <a16:creationId xmlns:a16="http://schemas.microsoft.com/office/drawing/2014/main" id="{DE51FAA6-8AF6-49C8-87EF-D5809D2C0B01}"/>
              </a:ext>
            </a:extLst>
          </p:cNvPr>
          <p:cNvSpPr txBox="1">
            <a:spLocks noChangeArrowheads="1"/>
          </p:cNvSpPr>
          <p:nvPr/>
        </p:nvSpPr>
        <p:spPr bwMode="auto">
          <a:xfrm>
            <a:off x="1938337" y="3950207"/>
            <a:ext cx="58257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dirty="0">
                <a:solidFill>
                  <a:srgbClr val="000000"/>
                </a:solidFill>
              </a:rPr>
              <a:t>Result of splitting node containing Brandt, </a:t>
            </a:r>
            <a:r>
              <a:rPr kumimoji="0" lang="en-US" altLang="en-US" sz="1200" dirty="0" err="1">
                <a:solidFill>
                  <a:srgbClr val="000000"/>
                </a:solidFill>
              </a:rPr>
              <a:t>Califieri</a:t>
            </a:r>
            <a:r>
              <a:rPr kumimoji="0" lang="en-US" altLang="en-US" sz="1200" dirty="0">
                <a:solidFill>
                  <a:srgbClr val="000000"/>
                </a:solidFill>
              </a:rPr>
              <a:t> and Crick on inserting Adams</a:t>
            </a:r>
          </a:p>
          <a:p>
            <a:pPr defTabSz="685800" eaLnBrk="0" hangingPunct="0">
              <a:spcBef>
                <a:spcPct val="0"/>
              </a:spcBef>
              <a:buClrTx/>
              <a:buSzTx/>
              <a:buNone/>
            </a:pPr>
            <a:r>
              <a:rPr kumimoji="0" lang="en-US" altLang="en-US" sz="1200" dirty="0">
                <a:solidFill>
                  <a:srgbClr val="000000"/>
                </a:solidFill>
              </a:rPr>
              <a:t>Next step: insert entry with (</a:t>
            </a:r>
            <a:r>
              <a:rPr kumimoji="0" lang="en-US" altLang="en-US" sz="1200" dirty="0" err="1">
                <a:solidFill>
                  <a:srgbClr val="000000"/>
                </a:solidFill>
              </a:rPr>
              <a:t>Califieri</a:t>
            </a:r>
            <a:r>
              <a:rPr kumimoji="0" lang="en-US" altLang="en-US" sz="1200" dirty="0">
                <a:solidFill>
                  <a:srgbClr val="000000"/>
                </a:solidFill>
              </a:rPr>
              <a:t>, pointer-to-new-node) into parent</a:t>
            </a:r>
          </a:p>
        </p:txBody>
      </p:sp>
      <p:pic>
        <p:nvPicPr>
          <p:cNvPr id="60421" name="Picture 5">
            <a:extLst>
              <a:ext uri="{FF2B5EF4-FFF2-40B4-BE49-F238E27FC236}">
                <a16:creationId xmlns:a16="http://schemas.microsoft.com/office/drawing/2014/main" id="{F278061A-08BF-43DD-B040-80CA73068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486" y="3305335"/>
            <a:ext cx="4570214" cy="43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06815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450" name="Rectangle 2">
            <a:extLst>
              <a:ext uri="{FF2B5EF4-FFF2-40B4-BE49-F238E27FC236}">
                <a16:creationId xmlns:a16="http://schemas.microsoft.com/office/drawing/2014/main" id="{E838D612-2617-4F65-ABEC-C50DAA4A2ACD}"/>
              </a:ext>
            </a:extLst>
          </p:cNvPr>
          <p:cNvSpPr>
            <a:spLocks noGrp="1" noChangeArrowheads="1"/>
          </p:cNvSpPr>
          <p:nvPr>
            <p:ph type="title"/>
          </p:nvPr>
        </p:nvSpPr>
        <p:spPr>
          <a:xfrm>
            <a:off x="1757363" y="0"/>
            <a:ext cx="6057900" cy="457200"/>
          </a:xfrm>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Insertion</a:t>
            </a:r>
          </a:p>
        </p:txBody>
      </p:sp>
      <p:sp>
        <p:nvSpPr>
          <p:cNvPr id="62467" name="Text Box 3">
            <a:extLst>
              <a:ext uri="{FF2B5EF4-FFF2-40B4-BE49-F238E27FC236}">
                <a16:creationId xmlns:a16="http://schemas.microsoft.com/office/drawing/2014/main" id="{CE08564C-3C9F-41D5-9400-251991EBA959}"/>
              </a:ext>
            </a:extLst>
          </p:cNvPr>
          <p:cNvSpPr txBox="1">
            <a:spLocks noChangeArrowheads="1"/>
          </p:cNvSpPr>
          <p:nvPr/>
        </p:nvSpPr>
        <p:spPr bwMode="auto">
          <a:xfrm>
            <a:off x="2835789" y="4434279"/>
            <a:ext cx="3508141"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275" dirty="0">
                <a:solidFill>
                  <a:srgbClr val="000000"/>
                </a:solidFill>
              </a:rPr>
              <a:t>B</a:t>
            </a:r>
            <a:r>
              <a:rPr kumimoji="0" lang="en-US" altLang="en-US" sz="1275" baseline="30000" dirty="0">
                <a:solidFill>
                  <a:srgbClr val="000000"/>
                </a:solidFill>
              </a:rPr>
              <a:t>+</a:t>
            </a:r>
            <a:r>
              <a:rPr kumimoji="0" lang="en-US" altLang="en-US" sz="1275" dirty="0">
                <a:solidFill>
                  <a:srgbClr val="000000"/>
                </a:solidFill>
              </a:rPr>
              <a:t>-Tree before and after insertion of </a:t>
            </a:r>
            <a:r>
              <a:rPr kumimoji="0" lang="ja-JP" altLang="en-US" sz="1275" dirty="0">
                <a:solidFill>
                  <a:srgbClr val="000000"/>
                </a:solidFill>
              </a:rPr>
              <a:t>“</a:t>
            </a:r>
            <a:r>
              <a:rPr kumimoji="0" lang="en-US" altLang="ja-JP" sz="1275" dirty="0">
                <a:solidFill>
                  <a:srgbClr val="000000"/>
                </a:solidFill>
              </a:rPr>
              <a:t>Adams</a:t>
            </a:r>
            <a:r>
              <a:rPr kumimoji="0" lang="ja-JP" altLang="en-US" sz="1275" dirty="0">
                <a:solidFill>
                  <a:srgbClr val="000000"/>
                </a:solidFill>
              </a:rPr>
              <a:t>”</a:t>
            </a:r>
            <a:endParaRPr kumimoji="0" lang="en-US" altLang="en-US" sz="1275" dirty="0">
              <a:solidFill>
                <a:srgbClr val="000000"/>
              </a:solidFill>
            </a:endParaRPr>
          </a:p>
        </p:txBody>
      </p:sp>
      <p:pic>
        <p:nvPicPr>
          <p:cNvPr id="62468" name="Picture 5">
            <a:extLst>
              <a:ext uri="{FF2B5EF4-FFF2-40B4-BE49-F238E27FC236}">
                <a16:creationId xmlns:a16="http://schemas.microsoft.com/office/drawing/2014/main" id="{908B9831-6927-4293-9513-3CC8AD660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2720579"/>
            <a:ext cx="659963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5">
            <a:extLst>
              <a:ext uri="{FF2B5EF4-FFF2-40B4-BE49-F238E27FC236}">
                <a16:creationId xmlns:a16="http://schemas.microsoft.com/office/drawing/2014/main" id="{6EBD748B-6617-409C-8E4E-B8A47F7558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62524"/>
          <a:stretch>
            <a:fillRect/>
          </a:stretch>
        </p:blipFill>
        <p:spPr bwMode="auto">
          <a:xfrm>
            <a:off x="1329929" y="702469"/>
            <a:ext cx="6486525" cy="1375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TextBox 4">
            <a:extLst>
              <a:ext uri="{FF2B5EF4-FFF2-40B4-BE49-F238E27FC236}">
                <a16:creationId xmlns:a16="http://schemas.microsoft.com/office/drawing/2014/main" id="{B9608D1A-A4D1-4489-8DD9-690D5B521993}"/>
              </a:ext>
            </a:extLst>
          </p:cNvPr>
          <p:cNvSpPr txBox="1">
            <a:spLocks noChangeArrowheads="1"/>
          </p:cNvSpPr>
          <p:nvPr/>
        </p:nvSpPr>
        <p:spPr bwMode="auto">
          <a:xfrm>
            <a:off x="1229917" y="2867026"/>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2471" name="Straight Arrow Connector 6">
            <a:extLst>
              <a:ext uri="{FF2B5EF4-FFF2-40B4-BE49-F238E27FC236}">
                <a16:creationId xmlns:a16="http://schemas.microsoft.com/office/drawing/2014/main" id="{756C3830-99E7-4D37-A022-A1FBEA881583}"/>
              </a:ext>
            </a:extLst>
          </p:cNvPr>
          <p:cNvCxnSpPr>
            <a:cxnSpLocks noChangeShapeType="1"/>
          </p:cNvCxnSpPr>
          <p:nvPr/>
        </p:nvCxnSpPr>
        <p:spPr bwMode="auto">
          <a:xfrm flipH="1">
            <a:off x="1395413" y="3168253"/>
            <a:ext cx="457200" cy="700088"/>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2472" name="Straight Arrow Connector 9">
            <a:extLst>
              <a:ext uri="{FF2B5EF4-FFF2-40B4-BE49-F238E27FC236}">
                <a16:creationId xmlns:a16="http://schemas.microsoft.com/office/drawing/2014/main" id="{73A022AF-F6F2-45BE-8617-910EF8586C75}"/>
              </a:ext>
            </a:extLst>
          </p:cNvPr>
          <p:cNvCxnSpPr>
            <a:cxnSpLocks noChangeShapeType="1"/>
          </p:cNvCxnSpPr>
          <p:nvPr/>
        </p:nvCxnSpPr>
        <p:spPr bwMode="auto">
          <a:xfrm>
            <a:off x="1862138" y="3168254"/>
            <a:ext cx="525066" cy="145256"/>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290520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a:extLst>
              <a:ext uri="{FF2B5EF4-FFF2-40B4-BE49-F238E27FC236}">
                <a16:creationId xmlns:a16="http://schemas.microsoft.com/office/drawing/2014/main" id="{DD05024D-2613-4FC9-A668-F687AB1ED673}"/>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Insertion</a:t>
            </a:r>
          </a:p>
        </p:txBody>
      </p:sp>
      <p:pic>
        <p:nvPicPr>
          <p:cNvPr id="64516" name="Picture 5">
            <a:extLst>
              <a:ext uri="{FF2B5EF4-FFF2-40B4-BE49-F238E27FC236}">
                <a16:creationId xmlns:a16="http://schemas.microsoft.com/office/drawing/2014/main" id="{A9B13163-588D-40FB-9312-86ACA9DB5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3742" y="2992041"/>
            <a:ext cx="6384131" cy="1460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5">
            <a:extLst>
              <a:ext uri="{FF2B5EF4-FFF2-40B4-BE49-F238E27FC236}">
                <a16:creationId xmlns:a16="http://schemas.microsoft.com/office/drawing/2014/main" id="{90502F59-2918-434A-99BF-461D75571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835" y="816769"/>
            <a:ext cx="6599634"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Text Box 3">
            <a:extLst>
              <a:ext uri="{FF2B5EF4-FFF2-40B4-BE49-F238E27FC236}">
                <a16:creationId xmlns:a16="http://schemas.microsoft.com/office/drawing/2014/main" id="{42FA8B7C-AFE7-455C-BDCE-6A5F1875ACB4}"/>
              </a:ext>
            </a:extLst>
          </p:cNvPr>
          <p:cNvSpPr txBox="1">
            <a:spLocks noChangeArrowheads="1"/>
          </p:cNvSpPr>
          <p:nvPr/>
        </p:nvSpPr>
        <p:spPr bwMode="auto">
          <a:xfrm>
            <a:off x="1301746" y="2558449"/>
            <a:ext cx="3835409"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275" b="1" dirty="0">
                <a:solidFill>
                  <a:srgbClr val="000000"/>
                </a:solidFill>
              </a:rPr>
              <a:t>B</a:t>
            </a:r>
            <a:r>
              <a:rPr kumimoji="0" lang="en-US" altLang="en-US" sz="1275" b="1" baseline="30000" dirty="0">
                <a:solidFill>
                  <a:srgbClr val="000000"/>
                </a:solidFill>
              </a:rPr>
              <a:t>+</a:t>
            </a:r>
            <a:r>
              <a:rPr kumimoji="0" lang="en-US" altLang="en-US" sz="1275" b="1" dirty="0">
                <a:solidFill>
                  <a:srgbClr val="000000"/>
                </a:solidFill>
              </a:rPr>
              <a:t>-Tree before and after insertion of </a:t>
            </a:r>
            <a:r>
              <a:rPr kumimoji="0" lang="ja-JP" altLang="en-US" sz="1275" b="1" dirty="0">
                <a:solidFill>
                  <a:srgbClr val="000000"/>
                </a:solidFill>
              </a:rPr>
              <a:t>“</a:t>
            </a:r>
            <a:r>
              <a:rPr kumimoji="0" lang="en-US" altLang="ja-JP" sz="1275" b="1" dirty="0" err="1">
                <a:solidFill>
                  <a:srgbClr val="000000"/>
                </a:solidFill>
              </a:rPr>
              <a:t>Lamport</a:t>
            </a:r>
            <a:r>
              <a:rPr kumimoji="0" lang="ja-JP" altLang="en-US" sz="1275" b="1" dirty="0">
                <a:solidFill>
                  <a:srgbClr val="000000"/>
                </a:solidFill>
              </a:rPr>
              <a:t>”</a:t>
            </a:r>
            <a:endParaRPr kumimoji="0" lang="en-US" altLang="en-US" sz="1275" b="1" dirty="0">
              <a:solidFill>
                <a:srgbClr val="000000"/>
              </a:solidFill>
            </a:endParaRPr>
          </a:p>
        </p:txBody>
      </p:sp>
      <p:cxnSp>
        <p:nvCxnSpPr>
          <p:cNvPr id="64519" name="Straight Arrow Connector 17">
            <a:extLst>
              <a:ext uri="{FF2B5EF4-FFF2-40B4-BE49-F238E27FC236}">
                <a16:creationId xmlns:a16="http://schemas.microsoft.com/office/drawing/2014/main" id="{5E3D2B5F-0BCB-4ED5-801C-3FDBFC82FB39}"/>
              </a:ext>
            </a:extLst>
          </p:cNvPr>
          <p:cNvCxnSpPr>
            <a:cxnSpLocks noChangeShapeType="1"/>
          </p:cNvCxnSpPr>
          <p:nvPr/>
        </p:nvCxnSpPr>
        <p:spPr bwMode="auto">
          <a:xfrm flipH="1" flipV="1">
            <a:off x="5642373" y="2507456"/>
            <a:ext cx="1244203" cy="261938"/>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4520" name="Straight Arrow Connector 18">
            <a:extLst>
              <a:ext uri="{FF2B5EF4-FFF2-40B4-BE49-F238E27FC236}">
                <a16:creationId xmlns:a16="http://schemas.microsoft.com/office/drawing/2014/main" id="{2EDE0897-E491-47F8-8FAC-8204193C2565}"/>
              </a:ext>
            </a:extLst>
          </p:cNvPr>
          <p:cNvCxnSpPr>
            <a:cxnSpLocks noChangeShapeType="1"/>
            <a:stCxn id="64523" idx="0"/>
          </p:cNvCxnSpPr>
          <p:nvPr/>
        </p:nvCxnSpPr>
        <p:spPr bwMode="auto">
          <a:xfrm flipH="1" flipV="1">
            <a:off x="4626770" y="4498183"/>
            <a:ext cx="651346" cy="222646"/>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4521" name="TextBox 19">
            <a:extLst>
              <a:ext uri="{FF2B5EF4-FFF2-40B4-BE49-F238E27FC236}">
                <a16:creationId xmlns:a16="http://schemas.microsoft.com/office/drawing/2014/main" id="{FDC0295E-D1B0-4F2C-928D-3DFC7F7B10DA}"/>
              </a:ext>
            </a:extLst>
          </p:cNvPr>
          <p:cNvSpPr txBox="1">
            <a:spLocks noChangeArrowheads="1"/>
          </p:cNvSpPr>
          <p:nvPr/>
        </p:nvSpPr>
        <p:spPr bwMode="auto">
          <a:xfrm>
            <a:off x="6615113" y="2769394"/>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4522" name="Straight Arrow Connector 20">
            <a:extLst>
              <a:ext uri="{FF2B5EF4-FFF2-40B4-BE49-F238E27FC236}">
                <a16:creationId xmlns:a16="http://schemas.microsoft.com/office/drawing/2014/main" id="{F737DEC2-23E1-44C5-969C-37FF0B1D6702}"/>
              </a:ext>
            </a:extLst>
          </p:cNvPr>
          <p:cNvCxnSpPr>
            <a:cxnSpLocks noChangeShapeType="1"/>
            <a:stCxn id="64523" idx="0"/>
          </p:cNvCxnSpPr>
          <p:nvPr/>
        </p:nvCxnSpPr>
        <p:spPr bwMode="auto">
          <a:xfrm flipV="1">
            <a:off x="5278116" y="4524375"/>
            <a:ext cx="140419" cy="196454"/>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4523" name="TextBox 26">
            <a:extLst>
              <a:ext uri="{FF2B5EF4-FFF2-40B4-BE49-F238E27FC236}">
                <a16:creationId xmlns:a16="http://schemas.microsoft.com/office/drawing/2014/main" id="{554B1C0E-750F-4F61-9B68-F1F2DD512276}"/>
              </a:ext>
            </a:extLst>
          </p:cNvPr>
          <p:cNvSpPr txBox="1">
            <a:spLocks noChangeArrowheads="1"/>
          </p:cNvSpPr>
          <p:nvPr/>
        </p:nvSpPr>
        <p:spPr bwMode="auto">
          <a:xfrm>
            <a:off x="4630342" y="4720829"/>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4524" name="Straight Arrow Connector 31">
            <a:extLst>
              <a:ext uri="{FF2B5EF4-FFF2-40B4-BE49-F238E27FC236}">
                <a16:creationId xmlns:a16="http://schemas.microsoft.com/office/drawing/2014/main" id="{C16081F2-1872-439F-A985-1D15150B3909}"/>
              </a:ext>
            </a:extLst>
          </p:cNvPr>
          <p:cNvCxnSpPr>
            <a:cxnSpLocks noChangeShapeType="1"/>
            <a:stCxn id="64521" idx="2"/>
          </p:cNvCxnSpPr>
          <p:nvPr/>
        </p:nvCxnSpPr>
        <p:spPr bwMode="auto">
          <a:xfrm flipH="1">
            <a:off x="5637611" y="3046393"/>
            <a:ext cx="1625276" cy="148055"/>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4525" name="Straight Arrow Connector 34">
            <a:extLst>
              <a:ext uri="{FF2B5EF4-FFF2-40B4-BE49-F238E27FC236}">
                <a16:creationId xmlns:a16="http://schemas.microsoft.com/office/drawing/2014/main" id="{DA6BACEE-8DD7-4B86-9060-0CBAB45CBE42}"/>
              </a:ext>
            </a:extLst>
          </p:cNvPr>
          <p:cNvCxnSpPr>
            <a:cxnSpLocks noChangeShapeType="1"/>
            <a:stCxn id="64521" idx="2"/>
          </p:cNvCxnSpPr>
          <p:nvPr/>
        </p:nvCxnSpPr>
        <p:spPr bwMode="auto">
          <a:xfrm flipH="1">
            <a:off x="6113861" y="3046393"/>
            <a:ext cx="1149026" cy="376655"/>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73826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a:extLst>
              <a:ext uri="{FF2B5EF4-FFF2-40B4-BE49-F238E27FC236}">
                <a16:creationId xmlns:a16="http://schemas.microsoft.com/office/drawing/2014/main" id="{CE06EF58-53E3-49D2-A223-7EC0F27F85E4}"/>
              </a:ext>
            </a:extLst>
          </p:cNvPr>
          <p:cNvSpPr>
            <a:spLocks noGrp="1" noChangeArrowheads="1"/>
          </p:cNvSpPr>
          <p:nvPr>
            <p:ph type="body" idx="1"/>
          </p:nvPr>
        </p:nvSpPr>
        <p:spPr>
          <a:xfrm>
            <a:off x="1781175" y="800747"/>
            <a:ext cx="5747878" cy="3947602"/>
          </a:xfrm>
        </p:spPr>
        <p:txBody>
          <a:bodyPr/>
          <a:lstStyle/>
          <a:p>
            <a:r>
              <a:rPr lang="en-US" altLang="en-US" dirty="0"/>
              <a:t>Splitting a non-leaf node: when inserting (</a:t>
            </a:r>
            <a:r>
              <a:rPr lang="en-US" altLang="en-US" dirty="0" err="1"/>
              <a:t>k,p</a:t>
            </a:r>
            <a:r>
              <a:rPr lang="en-US" altLang="en-US" dirty="0"/>
              <a:t>) into an already full internal node N</a:t>
            </a:r>
          </a:p>
          <a:p>
            <a:pPr lvl="1"/>
            <a:r>
              <a:rPr lang="en-US" altLang="en-US" dirty="0"/>
              <a:t>Copy N to an in-memory area M with space for n+1 pointers and n keys</a:t>
            </a:r>
          </a:p>
          <a:p>
            <a:pPr lvl="1"/>
            <a:r>
              <a:rPr lang="en-US" altLang="en-US" dirty="0"/>
              <a:t>Insert (</a:t>
            </a:r>
            <a:r>
              <a:rPr lang="en-US" altLang="en-US" dirty="0" err="1"/>
              <a:t>k,p</a:t>
            </a:r>
            <a:r>
              <a:rPr lang="en-US" altLang="en-US" dirty="0"/>
              <a:t>) into M</a:t>
            </a:r>
          </a:p>
          <a:p>
            <a:pPr lvl="1"/>
            <a:r>
              <a:rPr lang="en-US" altLang="en-US" dirty="0"/>
              <a:t>Copy P</a:t>
            </a:r>
            <a:r>
              <a:rPr lang="en-US" altLang="en-US" baseline="-25000" dirty="0"/>
              <a:t>1</a:t>
            </a:r>
            <a:r>
              <a:rPr lang="en-US" altLang="en-US" dirty="0"/>
              <a:t>,K</a:t>
            </a:r>
            <a:r>
              <a:rPr lang="en-US" altLang="en-US" baseline="-25000" dirty="0"/>
              <a:t>1</a:t>
            </a:r>
            <a:r>
              <a:rPr lang="en-US" altLang="en-US" dirty="0"/>
              <a:t>, …, K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baseline="-25000" dirty="0"/>
              <a:t>-1</a:t>
            </a:r>
            <a:r>
              <a:rPr lang="en-US" altLang="en-US" dirty="0"/>
              <a:t>,P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dirty="0"/>
              <a:t> from M back into node N</a:t>
            </a:r>
          </a:p>
          <a:p>
            <a:pPr lvl="1"/>
            <a:r>
              <a:rPr lang="en-US" altLang="en-US" dirty="0"/>
              <a:t>Copy </a:t>
            </a:r>
            <a:r>
              <a:rPr lang="en-US" altLang="en-US" dirty="0" err="1"/>
              <a:t>P</a:t>
            </a:r>
            <a:r>
              <a:rPr lang="en-US" altLang="en-US" baseline="-25000" dirty="0" err="1">
                <a:sym typeface="Symbol" panose="05050102010706020507" pitchFamily="18" charset="2"/>
              </a:rPr>
              <a:t></a:t>
            </a:r>
            <a:r>
              <a:rPr lang="en-US" altLang="en-US" baseline="-25000" dirty="0" err="1"/>
              <a:t>n</a:t>
            </a:r>
            <a:r>
              <a:rPr lang="en-US" altLang="en-US" baseline="-25000" dirty="0"/>
              <a:t>/2</a:t>
            </a:r>
            <a:r>
              <a:rPr lang="en-US" altLang="en-US" baseline="-25000" dirty="0">
                <a:sym typeface="Symbol" panose="05050102010706020507" pitchFamily="18" charset="2"/>
              </a:rPr>
              <a:t></a:t>
            </a:r>
            <a:r>
              <a:rPr lang="en-US" altLang="en-US" baseline="-25000" dirty="0"/>
              <a:t>+1</a:t>
            </a:r>
            <a:r>
              <a:rPr lang="en-US" altLang="en-US" dirty="0"/>
              <a:t>,K</a:t>
            </a:r>
            <a:r>
              <a:rPr lang="en-US" altLang="en-US" baseline="-25000" dirty="0"/>
              <a:t>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baseline="-25000" dirty="0"/>
              <a:t>+1</a:t>
            </a:r>
            <a:r>
              <a:rPr lang="en-US" altLang="en-US" dirty="0"/>
              <a:t>,…,K</a:t>
            </a:r>
            <a:r>
              <a:rPr lang="en-US" altLang="en-US" baseline="-25000" dirty="0"/>
              <a:t>n</a:t>
            </a:r>
            <a:r>
              <a:rPr lang="en-US" altLang="en-US" dirty="0"/>
              <a:t>,P</a:t>
            </a:r>
            <a:r>
              <a:rPr lang="en-US" altLang="en-US" baseline="-25000" dirty="0"/>
              <a:t>n+1</a:t>
            </a:r>
            <a:r>
              <a:rPr lang="en-US" altLang="en-US" dirty="0"/>
              <a:t> from M into newly allocated node N</a:t>
            </a:r>
            <a:r>
              <a:rPr lang="en-US" altLang="ja-JP" dirty="0"/>
              <a:t>'</a:t>
            </a:r>
          </a:p>
          <a:p>
            <a:pPr lvl="1"/>
            <a:r>
              <a:rPr lang="en-US" altLang="en-US" dirty="0"/>
              <a:t>Insert (K</a:t>
            </a:r>
            <a:r>
              <a:rPr lang="en-US" altLang="en-US" baseline="-25000" dirty="0"/>
              <a:t>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dirty="0"/>
              <a:t>,N</a:t>
            </a:r>
            <a:r>
              <a:rPr lang="en-US" altLang="ja-JP" dirty="0"/>
              <a:t>') into parent N</a:t>
            </a:r>
          </a:p>
          <a:p>
            <a:r>
              <a:rPr lang="en-US" altLang="ja-JP" dirty="0"/>
              <a:t>Example</a:t>
            </a:r>
          </a:p>
          <a:p>
            <a:endParaRPr lang="en-US" altLang="ja-JP" dirty="0"/>
          </a:p>
          <a:p>
            <a:endParaRPr lang="en-US" altLang="ja-JP" dirty="0"/>
          </a:p>
          <a:p>
            <a:endParaRPr lang="en-US" altLang="ja-JP" dirty="0"/>
          </a:p>
          <a:p>
            <a:endParaRPr lang="en-US" altLang="ja-JP" dirty="0"/>
          </a:p>
          <a:p>
            <a:r>
              <a:rPr lang="en-US" altLang="en-US" b="1" dirty="0">
                <a:solidFill>
                  <a:srgbClr val="002060"/>
                </a:solidFill>
              </a:rPr>
              <a:t>Read pseudocode in book!</a:t>
            </a:r>
          </a:p>
        </p:txBody>
      </p:sp>
      <p:sp>
        <p:nvSpPr>
          <p:cNvPr id="1386499" name="Rectangle 3">
            <a:extLst>
              <a:ext uri="{FF2B5EF4-FFF2-40B4-BE49-F238E27FC236}">
                <a16:creationId xmlns:a16="http://schemas.microsoft.com/office/drawing/2014/main" id="{5CA6F855-5988-4CAA-B377-25BEFECDFD5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Insertion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(Cont.)</a:t>
            </a:r>
          </a:p>
        </p:txBody>
      </p:sp>
      <p:pic>
        <p:nvPicPr>
          <p:cNvPr id="3" name="Picture 2"/>
          <p:cNvPicPr>
            <a:picLocks noChangeAspect="1"/>
          </p:cNvPicPr>
          <p:nvPr/>
        </p:nvPicPr>
        <p:blipFill>
          <a:blip r:embed="rId3"/>
          <a:stretch>
            <a:fillRect/>
          </a:stretch>
        </p:blipFill>
        <p:spPr>
          <a:xfrm>
            <a:off x="3096816" y="3204544"/>
            <a:ext cx="2950369" cy="764381"/>
          </a:xfrm>
          <a:prstGeom prst="rect">
            <a:avLst/>
          </a:prstGeom>
        </p:spPr>
      </p:pic>
    </p:spTree>
    <p:extLst>
      <p:ext uri="{BB962C8B-B14F-4D97-AF65-F5344CB8AC3E}">
        <p14:creationId xmlns:p14="http://schemas.microsoft.com/office/powerpoint/2010/main" val="23338443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42" name="Rectangle 2">
            <a:extLst>
              <a:ext uri="{FF2B5EF4-FFF2-40B4-BE49-F238E27FC236}">
                <a16:creationId xmlns:a16="http://schemas.microsoft.com/office/drawing/2014/main" id="{E790C1DE-1CD9-4461-92B8-625B97C5107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Examples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Deletion</a:t>
            </a:r>
          </a:p>
        </p:txBody>
      </p:sp>
      <p:sp>
        <p:nvSpPr>
          <p:cNvPr id="1392643" name="Rectangle 3">
            <a:extLst>
              <a:ext uri="{FF2B5EF4-FFF2-40B4-BE49-F238E27FC236}">
                <a16:creationId xmlns:a16="http://schemas.microsoft.com/office/drawing/2014/main" id="{F5C37CA4-E90F-42D8-BD02-1C88F38D3D2A}"/>
              </a:ext>
            </a:extLst>
          </p:cNvPr>
          <p:cNvSpPr>
            <a:spLocks noGrp="1" noChangeArrowheads="1"/>
          </p:cNvSpPr>
          <p:nvPr>
            <p:ph type="body" idx="1"/>
          </p:nvPr>
        </p:nvSpPr>
        <p:spPr>
          <a:xfrm>
            <a:off x="1643062" y="4604148"/>
            <a:ext cx="5043488" cy="244078"/>
          </a:xfrm>
        </p:spPr>
        <p:txBody>
          <a:bodyPr/>
          <a:lstStyle/>
          <a:p>
            <a:pPr>
              <a:lnSpc>
                <a:spcPct val="90000"/>
              </a:lnSpc>
            </a:pPr>
            <a:r>
              <a:rPr lang="en-US" altLang="en-US" sz="1200" dirty="0"/>
              <a:t>Deleting </a:t>
            </a:r>
            <a:r>
              <a:rPr lang="ja-JP" altLang="en-US" sz="1200" dirty="0"/>
              <a:t>“</a:t>
            </a:r>
            <a:r>
              <a:rPr lang="en-US" altLang="ja-JP" sz="1200" dirty="0"/>
              <a:t>Srinivasan</a:t>
            </a:r>
            <a:r>
              <a:rPr lang="ja-JP" altLang="en-US" sz="1200" dirty="0"/>
              <a:t>”</a:t>
            </a:r>
            <a:r>
              <a:rPr lang="en-US" altLang="ja-JP" sz="1200" dirty="0"/>
              <a:t> causes </a:t>
            </a:r>
            <a:r>
              <a:rPr lang="en-US" altLang="ja-JP" sz="1200" b="1" dirty="0">
                <a:solidFill>
                  <a:srgbClr val="002060"/>
                </a:solidFill>
              </a:rPr>
              <a:t>merging</a:t>
            </a:r>
            <a:r>
              <a:rPr lang="en-US" altLang="ja-JP" sz="1200" dirty="0">
                <a:solidFill>
                  <a:srgbClr val="000090"/>
                </a:solidFill>
              </a:rPr>
              <a:t> </a:t>
            </a:r>
            <a:r>
              <a:rPr lang="en-US" altLang="ja-JP" sz="1200" dirty="0"/>
              <a:t>of under-full leaves</a:t>
            </a:r>
            <a:endParaRPr lang="en-US" altLang="en-US" sz="1200" dirty="0"/>
          </a:p>
        </p:txBody>
      </p:sp>
      <p:sp>
        <p:nvSpPr>
          <p:cNvPr id="67588" name="Text Box 4">
            <a:extLst>
              <a:ext uri="{FF2B5EF4-FFF2-40B4-BE49-F238E27FC236}">
                <a16:creationId xmlns:a16="http://schemas.microsoft.com/office/drawing/2014/main" id="{7F660BFA-4145-4785-8B7A-3D8CE2FC63F4}"/>
              </a:ext>
            </a:extLst>
          </p:cNvPr>
          <p:cNvSpPr txBox="1">
            <a:spLocks noChangeArrowheads="1"/>
          </p:cNvSpPr>
          <p:nvPr/>
        </p:nvSpPr>
        <p:spPr bwMode="auto">
          <a:xfrm>
            <a:off x="1161711" y="2390157"/>
            <a:ext cx="332014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350" b="1">
                <a:solidFill>
                  <a:srgbClr val="000000"/>
                </a:solidFill>
              </a:rPr>
              <a:t>Before and after deleting </a:t>
            </a:r>
            <a:r>
              <a:rPr kumimoji="0" lang="ja-JP" altLang="en-US" sz="1350" b="1">
                <a:solidFill>
                  <a:srgbClr val="000000"/>
                </a:solidFill>
              </a:rPr>
              <a:t>“</a:t>
            </a:r>
            <a:r>
              <a:rPr kumimoji="0" lang="en-US" altLang="ja-JP" sz="1350" b="1">
                <a:solidFill>
                  <a:srgbClr val="000000"/>
                </a:solidFill>
              </a:rPr>
              <a:t>Srinivasan</a:t>
            </a:r>
            <a:r>
              <a:rPr kumimoji="0" lang="ja-JP" altLang="en-US" sz="1350" b="1">
                <a:solidFill>
                  <a:srgbClr val="000000"/>
                </a:solidFill>
              </a:rPr>
              <a:t>”</a:t>
            </a:r>
            <a:endParaRPr kumimoji="0" lang="en-US" altLang="en-US" sz="1350" b="1">
              <a:solidFill>
                <a:srgbClr val="000000"/>
              </a:solidFill>
            </a:endParaRPr>
          </a:p>
        </p:txBody>
      </p:sp>
      <p:pic>
        <p:nvPicPr>
          <p:cNvPr id="67589" name="Picture 5">
            <a:extLst>
              <a:ext uri="{FF2B5EF4-FFF2-40B4-BE49-F238E27FC236}">
                <a16:creationId xmlns:a16="http://schemas.microsoft.com/office/drawing/2014/main" id="{7A14B557-B456-46E1-A0D5-DA00D5DC7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1366" y="745331"/>
            <a:ext cx="6599634"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5">
            <a:extLst>
              <a:ext uri="{FF2B5EF4-FFF2-40B4-BE49-F238E27FC236}">
                <a16:creationId xmlns:a16="http://schemas.microsoft.com/office/drawing/2014/main" id="{4B0D9BE3-DBBE-46DF-851D-8E18AF8289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5407" y="2711053"/>
            <a:ext cx="6360319"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7591" name="Straight Arrow Connector 2">
            <a:extLst>
              <a:ext uri="{FF2B5EF4-FFF2-40B4-BE49-F238E27FC236}">
                <a16:creationId xmlns:a16="http://schemas.microsoft.com/office/drawing/2014/main" id="{E8AF7CB5-FE1F-473A-8FB7-DBCFCB0D15A4}"/>
              </a:ext>
            </a:extLst>
          </p:cNvPr>
          <p:cNvCxnSpPr>
            <a:cxnSpLocks noChangeShapeType="1"/>
          </p:cNvCxnSpPr>
          <p:nvPr/>
        </p:nvCxnSpPr>
        <p:spPr bwMode="auto">
          <a:xfrm flipH="1" flipV="1">
            <a:off x="6488906" y="2351485"/>
            <a:ext cx="796529" cy="660797"/>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7592" name="Straight Arrow Connector 4">
            <a:extLst>
              <a:ext uri="{FF2B5EF4-FFF2-40B4-BE49-F238E27FC236}">
                <a16:creationId xmlns:a16="http://schemas.microsoft.com/office/drawing/2014/main" id="{B3E328F5-0D41-4AFF-9978-790C11243FBA}"/>
              </a:ext>
            </a:extLst>
          </p:cNvPr>
          <p:cNvCxnSpPr>
            <a:cxnSpLocks noChangeShapeType="1"/>
            <a:stCxn id="67593" idx="0"/>
          </p:cNvCxnSpPr>
          <p:nvPr/>
        </p:nvCxnSpPr>
        <p:spPr bwMode="auto">
          <a:xfrm flipV="1">
            <a:off x="7311703" y="2332436"/>
            <a:ext cx="41597" cy="690562"/>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7593" name="TextBox 10">
            <a:extLst>
              <a:ext uri="{FF2B5EF4-FFF2-40B4-BE49-F238E27FC236}">
                <a16:creationId xmlns:a16="http://schemas.microsoft.com/office/drawing/2014/main" id="{5D6D24F8-37D8-4EA0-891E-8569D042723F}"/>
              </a:ext>
            </a:extLst>
          </p:cNvPr>
          <p:cNvSpPr txBox="1">
            <a:spLocks noChangeArrowheads="1"/>
          </p:cNvSpPr>
          <p:nvPr/>
        </p:nvSpPr>
        <p:spPr bwMode="auto">
          <a:xfrm>
            <a:off x="6663929" y="3022998"/>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7594" name="Straight Arrow Connector 6">
            <a:extLst>
              <a:ext uri="{FF2B5EF4-FFF2-40B4-BE49-F238E27FC236}">
                <a16:creationId xmlns:a16="http://schemas.microsoft.com/office/drawing/2014/main" id="{A5BD43E8-539D-45CB-B023-2A2D892853F4}"/>
              </a:ext>
            </a:extLst>
          </p:cNvPr>
          <p:cNvCxnSpPr>
            <a:cxnSpLocks noChangeShapeType="1"/>
          </p:cNvCxnSpPr>
          <p:nvPr/>
        </p:nvCxnSpPr>
        <p:spPr bwMode="auto">
          <a:xfrm flipH="1">
            <a:off x="7149704" y="3294460"/>
            <a:ext cx="116681" cy="894159"/>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9578972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6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4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690" name="Rectangle 2">
            <a:extLst>
              <a:ext uri="{FF2B5EF4-FFF2-40B4-BE49-F238E27FC236}">
                <a16:creationId xmlns:a16="http://schemas.microsoft.com/office/drawing/2014/main" id="{B14BF1D5-A01B-43A5-AEA1-79D9E7AE593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Examples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Deletion (Cont.)</a:t>
            </a:r>
          </a:p>
        </p:txBody>
      </p:sp>
      <p:sp>
        <p:nvSpPr>
          <p:cNvPr id="2" name="Content Placeholder 1">
            <a:extLst>
              <a:ext uri="{FF2B5EF4-FFF2-40B4-BE49-F238E27FC236}">
                <a16:creationId xmlns:a16="http://schemas.microsoft.com/office/drawing/2014/main" id="{9F769ECC-7F0A-46D4-A357-7C4C53884297}"/>
              </a:ext>
            </a:extLst>
          </p:cNvPr>
          <p:cNvSpPr>
            <a:spLocks noGrp="1"/>
          </p:cNvSpPr>
          <p:nvPr>
            <p:ph idx="1"/>
          </p:nvPr>
        </p:nvSpPr>
        <p:spPr>
          <a:xfrm>
            <a:off x="1773074" y="4170096"/>
            <a:ext cx="5702861" cy="608545"/>
          </a:xfrm>
        </p:spPr>
        <p:txBody>
          <a:bodyPr/>
          <a:lstStyle/>
          <a:p>
            <a:pPr>
              <a:buSzPct val="100000"/>
            </a:pPr>
            <a:r>
              <a:rPr lang="en-US" altLang="en-US" dirty="0"/>
              <a:t>Leaf containing Singh and Wu became </a:t>
            </a:r>
            <a:r>
              <a:rPr lang="en-US" altLang="en-US" dirty="0" err="1"/>
              <a:t>underfull</a:t>
            </a:r>
            <a:r>
              <a:rPr lang="en-US" altLang="en-US" dirty="0"/>
              <a:t>, and </a:t>
            </a:r>
            <a:r>
              <a:rPr lang="en-US" altLang="en-US" b="1" dirty="0">
                <a:solidFill>
                  <a:srgbClr val="002060"/>
                </a:solidFill>
              </a:rPr>
              <a:t>borrowed a value </a:t>
            </a:r>
            <a:r>
              <a:rPr lang="en-US" altLang="en-US" dirty="0"/>
              <a:t>Kim from its left sibling</a:t>
            </a:r>
          </a:p>
          <a:p>
            <a:pPr>
              <a:buSzPct val="100000"/>
            </a:pPr>
            <a:r>
              <a:rPr lang="en-US" altLang="en-US" dirty="0"/>
              <a:t>Search-key value in the parent changes as a result</a:t>
            </a:r>
          </a:p>
          <a:p>
            <a:endParaRPr lang="en-IN" dirty="0"/>
          </a:p>
        </p:txBody>
      </p:sp>
      <p:sp>
        <p:nvSpPr>
          <p:cNvPr id="69635" name="Text Box 4">
            <a:extLst>
              <a:ext uri="{FF2B5EF4-FFF2-40B4-BE49-F238E27FC236}">
                <a16:creationId xmlns:a16="http://schemas.microsoft.com/office/drawing/2014/main" id="{A7BCB34C-3F8B-4590-9F2F-2EA6BD76E87A}"/>
              </a:ext>
            </a:extLst>
          </p:cNvPr>
          <p:cNvSpPr txBox="1">
            <a:spLocks noChangeArrowheads="1"/>
          </p:cNvSpPr>
          <p:nvPr/>
        </p:nvSpPr>
        <p:spPr bwMode="auto">
          <a:xfrm>
            <a:off x="1143000" y="2206801"/>
            <a:ext cx="418028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350" b="1">
                <a:solidFill>
                  <a:srgbClr val="000000"/>
                </a:solidFill>
              </a:rPr>
              <a:t>Before and after deleting </a:t>
            </a:r>
            <a:r>
              <a:rPr kumimoji="0" lang="ja-JP" altLang="en-US" sz="1350" b="1">
                <a:solidFill>
                  <a:srgbClr val="000000"/>
                </a:solidFill>
              </a:rPr>
              <a:t>“</a:t>
            </a:r>
            <a:r>
              <a:rPr kumimoji="0" lang="en-US" altLang="ja-JP" sz="1350" b="1">
                <a:solidFill>
                  <a:srgbClr val="000000"/>
                </a:solidFill>
              </a:rPr>
              <a:t>Singh</a:t>
            </a:r>
            <a:r>
              <a:rPr kumimoji="0" lang="ja-JP" altLang="en-US" sz="1350" b="1">
                <a:solidFill>
                  <a:srgbClr val="000000"/>
                </a:solidFill>
              </a:rPr>
              <a:t>”</a:t>
            </a:r>
            <a:r>
              <a:rPr kumimoji="0" lang="en-US" altLang="ja-JP" sz="1350" b="1">
                <a:solidFill>
                  <a:srgbClr val="000000"/>
                </a:solidFill>
              </a:rPr>
              <a:t> and </a:t>
            </a:r>
            <a:r>
              <a:rPr kumimoji="0" lang="ja-JP" altLang="en-US" sz="1350" b="1">
                <a:solidFill>
                  <a:srgbClr val="000000"/>
                </a:solidFill>
              </a:rPr>
              <a:t>“</a:t>
            </a:r>
            <a:r>
              <a:rPr kumimoji="0" lang="en-US" altLang="ja-JP" sz="1350" b="1">
                <a:solidFill>
                  <a:srgbClr val="000000"/>
                </a:solidFill>
              </a:rPr>
              <a:t>Wu</a:t>
            </a:r>
            <a:r>
              <a:rPr kumimoji="0" lang="ja-JP" altLang="en-US" sz="1350" b="1">
                <a:solidFill>
                  <a:srgbClr val="000000"/>
                </a:solidFill>
              </a:rPr>
              <a:t>”</a:t>
            </a:r>
            <a:endParaRPr kumimoji="0" lang="en-US" altLang="en-US" sz="1350" b="1">
              <a:solidFill>
                <a:srgbClr val="000000"/>
              </a:solidFill>
            </a:endParaRPr>
          </a:p>
        </p:txBody>
      </p:sp>
      <p:pic>
        <p:nvPicPr>
          <p:cNvPr id="69636" name="Picture 6">
            <a:extLst>
              <a:ext uri="{FF2B5EF4-FFF2-40B4-BE49-F238E27FC236}">
                <a16:creationId xmlns:a16="http://schemas.microsoft.com/office/drawing/2014/main" id="{F3B3AF8F-8D69-4B6F-B1C4-F13C36951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075" y="2524125"/>
            <a:ext cx="5813588" cy="1615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6739" name="Rectangle 3">
            <a:extLst>
              <a:ext uri="{FF2B5EF4-FFF2-40B4-BE49-F238E27FC236}">
                <a16:creationId xmlns:a16="http://schemas.microsoft.com/office/drawing/2014/main" id="{A6DEF79F-415A-4045-9E33-875430F36ECD}"/>
              </a:ext>
            </a:extLst>
          </p:cNvPr>
          <p:cNvSpPr>
            <a:spLocks noChangeArrowheads="1"/>
          </p:cNvSpPr>
          <p:nvPr/>
        </p:nvSpPr>
        <p:spPr bwMode="auto">
          <a:xfrm>
            <a:off x="1589485" y="4168379"/>
            <a:ext cx="5886450" cy="859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002060"/>
              </a:buClr>
              <a:buSzPct val="100000"/>
            </a:pPr>
            <a:endParaRPr lang="en-US" altLang="en-US" sz="1350" dirty="0">
              <a:solidFill>
                <a:srgbClr val="000000"/>
              </a:solidFill>
            </a:endParaRPr>
          </a:p>
        </p:txBody>
      </p:sp>
      <p:pic>
        <p:nvPicPr>
          <p:cNvPr id="69638" name="Picture 5">
            <a:extLst>
              <a:ext uri="{FF2B5EF4-FFF2-40B4-BE49-F238E27FC236}">
                <a16:creationId xmlns:a16="http://schemas.microsoft.com/office/drawing/2014/main" id="{7031477D-FE1E-48E9-A94B-4B0DB0379B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2613" y="572691"/>
            <a:ext cx="5545931" cy="154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9639" name="Straight Arrow Connector 6">
            <a:extLst>
              <a:ext uri="{FF2B5EF4-FFF2-40B4-BE49-F238E27FC236}">
                <a16:creationId xmlns:a16="http://schemas.microsoft.com/office/drawing/2014/main" id="{BAB70170-1873-487C-B06E-BDAF090F08E4}"/>
              </a:ext>
            </a:extLst>
          </p:cNvPr>
          <p:cNvCxnSpPr>
            <a:cxnSpLocks noChangeShapeType="1"/>
          </p:cNvCxnSpPr>
          <p:nvPr/>
        </p:nvCxnSpPr>
        <p:spPr bwMode="auto">
          <a:xfrm flipH="1" flipV="1">
            <a:off x="6916341" y="2283619"/>
            <a:ext cx="452438" cy="436960"/>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9640" name="Straight Arrow Connector 7">
            <a:extLst>
              <a:ext uri="{FF2B5EF4-FFF2-40B4-BE49-F238E27FC236}">
                <a16:creationId xmlns:a16="http://schemas.microsoft.com/office/drawing/2014/main" id="{F1D3FB4B-7B2A-4135-9BBC-5CC42A333A70}"/>
              </a:ext>
            </a:extLst>
          </p:cNvPr>
          <p:cNvCxnSpPr>
            <a:cxnSpLocks noChangeShapeType="1"/>
            <a:stCxn id="69641" idx="2"/>
          </p:cNvCxnSpPr>
          <p:nvPr/>
        </p:nvCxnSpPr>
        <p:spPr bwMode="auto">
          <a:xfrm flipH="1">
            <a:off x="6440091" y="3008293"/>
            <a:ext cx="954956" cy="548105"/>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9641" name="TextBox 8">
            <a:extLst>
              <a:ext uri="{FF2B5EF4-FFF2-40B4-BE49-F238E27FC236}">
                <a16:creationId xmlns:a16="http://schemas.microsoft.com/office/drawing/2014/main" id="{9DFC9008-37D2-4B48-AA6B-D0511398860C}"/>
              </a:ext>
            </a:extLst>
          </p:cNvPr>
          <p:cNvSpPr txBox="1">
            <a:spLocks noChangeArrowheads="1"/>
          </p:cNvSpPr>
          <p:nvPr/>
        </p:nvSpPr>
        <p:spPr bwMode="auto">
          <a:xfrm>
            <a:off x="6747273" y="2731294"/>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9642" name="Straight Arrow Connector 9">
            <a:extLst>
              <a:ext uri="{FF2B5EF4-FFF2-40B4-BE49-F238E27FC236}">
                <a16:creationId xmlns:a16="http://schemas.microsoft.com/office/drawing/2014/main" id="{1C2D8507-ABA3-4443-80C6-9161432A0792}"/>
              </a:ext>
            </a:extLst>
          </p:cNvPr>
          <p:cNvCxnSpPr>
            <a:cxnSpLocks noChangeShapeType="1"/>
          </p:cNvCxnSpPr>
          <p:nvPr/>
        </p:nvCxnSpPr>
        <p:spPr bwMode="auto">
          <a:xfrm flipH="1">
            <a:off x="7140179" y="3002756"/>
            <a:ext cx="209550" cy="719138"/>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2150457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3967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6739"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6738" name="Rectangle 2">
            <a:extLst>
              <a:ext uri="{FF2B5EF4-FFF2-40B4-BE49-F238E27FC236}">
                <a16:creationId xmlns:a16="http://schemas.microsoft.com/office/drawing/2014/main" id="{0415B992-C488-40FB-BAAD-F48710B67A6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Deletion (Cont.)</a:t>
            </a:r>
          </a:p>
        </p:txBody>
      </p:sp>
      <p:sp>
        <p:nvSpPr>
          <p:cNvPr id="2" name="Content Placeholder 1">
            <a:extLst>
              <a:ext uri="{FF2B5EF4-FFF2-40B4-BE49-F238E27FC236}">
                <a16:creationId xmlns:a16="http://schemas.microsoft.com/office/drawing/2014/main" id="{5B9ECA9A-044B-470E-8DE7-B129B807E2C1}"/>
              </a:ext>
            </a:extLst>
          </p:cNvPr>
          <p:cNvSpPr>
            <a:spLocks noGrp="1"/>
          </p:cNvSpPr>
          <p:nvPr>
            <p:ph idx="1"/>
          </p:nvPr>
        </p:nvSpPr>
        <p:spPr>
          <a:xfrm>
            <a:off x="1719263" y="3905385"/>
            <a:ext cx="6067425" cy="1144191"/>
          </a:xfrm>
        </p:spPr>
        <p:txBody>
          <a:bodyPr/>
          <a:lstStyle/>
          <a:p>
            <a:pPr>
              <a:lnSpc>
                <a:spcPct val="90000"/>
              </a:lnSpc>
              <a:buSzPct val="100000"/>
            </a:pPr>
            <a:r>
              <a:rPr lang="en-US" altLang="en-US" dirty="0"/>
              <a:t>Node with Gold and Katz became </a:t>
            </a:r>
            <a:r>
              <a:rPr lang="en-US" altLang="en-US" dirty="0" err="1"/>
              <a:t>underfull</a:t>
            </a:r>
            <a:r>
              <a:rPr lang="en-US" altLang="en-US" dirty="0"/>
              <a:t>, and was merged with its sibling </a:t>
            </a:r>
          </a:p>
          <a:p>
            <a:pPr>
              <a:lnSpc>
                <a:spcPct val="90000"/>
              </a:lnSpc>
              <a:buSzPct val="100000"/>
            </a:pPr>
            <a:r>
              <a:rPr lang="en-US" altLang="en-US" dirty="0"/>
              <a:t>Parent node becomes </a:t>
            </a:r>
            <a:r>
              <a:rPr lang="en-US" altLang="en-US" dirty="0" err="1"/>
              <a:t>underfull</a:t>
            </a:r>
            <a:r>
              <a:rPr lang="en-US" altLang="en-US" dirty="0"/>
              <a:t>, and is merged with its sibling</a:t>
            </a:r>
          </a:p>
          <a:p>
            <a:pPr lvl="1">
              <a:lnSpc>
                <a:spcPct val="90000"/>
              </a:lnSpc>
              <a:buSzPct val="90000"/>
            </a:pPr>
            <a:r>
              <a:rPr lang="en-US" altLang="en-US" dirty="0"/>
              <a:t>Value separating two nodes (at the parent) is pulled down when merging</a:t>
            </a:r>
          </a:p>
          <a:p>
            <a:pPr>
              <a:lnSpc>
                <a:spcPct val="90000"/>
              </a:lnSpc>
              <a:buSzPct val="100000"/>
            </a:pPr>
            <a:r>
              <a:rPr lang="en-US" altLang="en-US" dirty="0"/>
              <a:t>Root node then has only one child, and is deleted</a:t>
            </a:r>
          </a:p>
          <a:p>
            <a:endParaRPr lang="en-IN" dirty="0"/>
          </a:p>
        </p:txBody>
      </p:sp>
      <p:sp>
        <p:nvSpPr>
          <p:cNvPr id="71683" name="Text Box 5">
            <a:extLst>
              <a:ext uri="{FF2B5EF4-FFF2-40B4-BE49-F238E27FC236}">
                <a16:creationId xmlns:a16="http://schemas.microsoft.com/office/drawing/2014/main" id="{D9AC414E-2F56-4030-94CC-D8851473F7C3}"/>
              </a:ext>
            </a:extLst>
          </p:cNvPr>
          <p:cNvSpPr txBox="1">
            <a:spLocks noChangeArrowheads="1"/>
          </p:cNvSpPr>
          <p:nvPr/>
        </p:nvSpPr>
        <p:spPr bwMode="auto">
          <a:xfrm>
            <a:off x="1652594" y="2319337"/>
            <a:ext cx="54292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350" b="1" dirty="0">
                <a:solidFill>
                  <a:srgbClr val="000000"/>
                </a:solidFill>
              </a:rPr>
              <a:t>Before and after deletion of </a:t>
            </a:r>
            <a:r>
              <a:rPr kumimoji="0" lang="ja-JP" altLang="en-US" sz="1350" b="1" dirty="0">
                <a:solidFill>
                  <a:srgbClr val="000000"/>
                </a:solidFill>
              </a:rPr>
              <a:t>“</a:t>
            </a:r>
            <a:r>
              <a:rPr kumimoji="0" lang="en-US" altLang="ja-JP" sz="1350" b="1" dirty="0">
                <a:solidFill>
                  <a:srgbClr val="000000"/>
                </a:solidFill>
              </a:rPr>
              <a:t>Gold</a:t>
            </a:r>
            <a:r>
              <a:rPr kumimoji="0" lang="ja-JP" altLang="en-US" sz="1350" b="1" dirty="0">
                <a:solidFill>
                  <a:srgbClr val="000000"/>
                </a:solidFill>
              </a:rPr>
              <a:t>”</a:t>
            </a:r>
            <a:endParaRPr kumimoji="0" lang="en-US" altLang="en-US" sz="1350" b="1" dirty="0">
              <a:solidFill>
                <a:srgbClr val="000000"/>
              </a:solidFill>
            </a:endParaRPr>
          </a:p>
        </p:txBody>
      </p:sp>
      <p:sp>
        <p:nvSpPr>
          <p:cNvPr id="1394691" name="Rectangle 3">
            <a:extLst>
              <a:ext uri="{FF2B5EF4-FFF2-40B4-BE49-F238E27FC236}">
                <a16:creationId xmlns:a16="http://schemas.microsoft.com/office/drawing/2014/main" id="{FF7E8AD8-9CD0-4739-9F91-A1A5F4EE433B}"/>
              </a:ext>
            </a:extLst>
          </p:cNvPr>
          <p:cNvSpPr>
            <a:spLocks noChangeArrowheads="1"/>
          </p:cNvSpPr>
          <p:nvPr/>
        </p:nvSpPr>
        <p:spPr bwMode="auto">
          <a:xfrm>
            <a:off x="1487091" y="3930253"/>
            <a:ext cx="6281738" cy="121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lnSpc>
                <a:spcPct val="90000"/>
              </a:lnSpc>
              <a:buClr>
                <a:srgbClr val="002060"/>
              </a:buClr>
              <a:buSzPct val="100000"/>
            </a:pPr>
            <a:endParaRPr lang="en-US" altLang="en-US" sz="1350" dirty="0">
              <a:solidFill>
                <a:srgbClr val="000000"/>
              </a:solidFill>
            </a:endParaRPr>
          </a:p>
        </p:txBody>
      </p:sp>
      <p:pic>
        <p:nvPicPr>
          <p:cNvPr id="71685" name="Picture 5">
            <a:extLst>
              <a:ext uri="{FF2B5EF4-FFF2-40B4-BE49-F238E27FC236}">
                <a16:creationId xmlns:a16="http://schemas.microsoft.com/office/drawing/2014/main" id="{7CFD5971-7249-4304-86FB-FAD1687CF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521" y="2712926"/>
            <a:ext cx="5539978" cy="101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6" name="Picture 6">
            <a:extLst>
              <a:ext uri="{FF2B5EF4-FFF2-40B4-BE49-F238E27FC236}">
                <a16:creationId xmlns:a16="http://schemas.microsoft.com/office/drawing/2014/main" id="{0357EE14-672C-43E0-B8A3-A7C524BC63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379" y="643216"/>
            <a:ext cx="5874543" cy="1633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1241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39469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691"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8546" name="Rectangle 2">
            <a:extLst>
              <a:ext uri="{FF2B5EF4-FFF2-40B4-BE49-F238E27FC236}">
                <a16:creationId xmlns:a16="http://schemas.microsoft.com/office/drawing/2014/main" id="{CA89C9C7-A0F1-4DFE-A7F7-F0B51C77B8E0}"/>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Updates on B</a:t>
            </a:r>
            <a:r>
              <a:rPr lang="en-US" altLang="en-US" baseline="30000" dirty="0">
                <a:effectLst>
                  <a:outerShdw blurRad="38100" dist="38100" dir="2700000" algn="tl">
                    <a:srgbClr val="C0C0C0"/>
                  </a:outerShdw>
                </a:effectLst>
              </a:rPr>
              <a:t>+</a:t>
            </a:r>
            <a:r>
              <a:rPr lang="en-US" altLang="en-US" dirty="0">
                <a:effectLst>
                  <a:outerShdw blurRad="38100" dist="38100" dir="2700000" algn="tl">
                    <a:srgbClr val="C0C0C0"/>
                  </a:outerShdw>
                </a:effectLst>
              </a:rPr>
              <a:t>-Trees: Deletion</a:t>
            </a:r>
          </a:p>
        </p:txBody>
      </p:sp>
      <p:sp>
        <p:nvSpPr>
          <p:cNvPr id="73731" name="Rectangle 3">
            <a:extLst>
              <a:ext uri="{FF2B5EF4-FFF2-40B4-BE49-F238E27FC236}">
                <a16:creationId xmlns:a16="http://schemas.microsoft.com/office/drawing/2014/main" id="{183E7FC6-C6EF-42C0-961C-4E4CAC72976B}"/>
              </a:ext>
            </a:extLst>
          </p:cNvPr>
          <p:cNvSpPr>
            <a:spLocks noGrp="1" noChangeArrowheads="1"/>
          </p:cNvSpPr>
          <p:nvPr>
            <p:ph type="body" idx="1"/>
          </p:nvPr>
        </p:nvSpPr>
        <p:spPr>
          <a:xfrm>
            <a:off x="1818085" y="851298"/>
            <a:ext cx="5794772" cy="3102769"/>
          </a:xfrm>
        </p:spPr>
        <p:txBody>
          <a:bodyPr/>
          <a:lstStyle/>
          <a:p>
            <a:pPr marL="0" indent="0">
              <a:buNone/>
            </a:pPr>
            <a:r>
              <a:rPr lang="en-US" altLang="en-US" dirty="0"/>
              <a:t>Assume record already deleted from file.  Let </a:t>
            </a:r>
            <a:r>
              <a:rPr lang="en-US" altLang="en-US" i="1" dirty="0"/>
              <a:t>V </a:t>
            </a:r>
            <a:r>
              <a:rPr lang="en-US" altLang="en-US" dirty="0"/>
              <a:t>be the search key value of the record, and </a:t>
            </a:r>
            <a:r>
              <a:rPr lang="en-US" altLang="en-US" i="1" dirty="0" err="1"/>
              <a:t>Pr</a:t>
            </a:r>
            <a:r>
              <a:rPr lang="en-US" altLang="en-US" i="1" dirty="0"/>
              <a:t> </a:t>
            </a:r>
            <a:r>
              <a:rPr lang="en-US" altLang="en-US" dirty="0"/>
              <a:t>be the pointer to the record.</a:t>
            </a:r>
          </a:p>
          <a:p>
            <a:r>
              <a:rPr lang="en-US" altLang="en-US" dirty="0"/>
              <a:t>Remove (</a:t>
            </a:r>
            <a:r>
              <a:rPr lang="en-US" altLang="en-US" i="1" dirty="0" err="1"/>
              <a:t>Pr</a:t>
            </a:r>
            <a:r>
              <a:rPr lang="en-US" altLang="en-US" i="1" dirty="0"/>
              <a:t>, V</a:t>
            </a:r>
            <a:r>
              <a:rPr lang="en-US" altLang="en-US" dirty="0"/>
              <a:t>) from the leaf node </a:t>
            </a:r>
          </a:p>
          <a:p>
            <a:r>
              <a:rPr lang="en-US" altLang="en-US" dirty="0"/>
              <a:t>If the node has too few entries due to the removal, and the entries in the node and a sibling fit into a single node, then </a:t>
            </a:r>
            <a:r>
              <a:rPr lang="en-US" altLang="en-US" b="1" i="1" dirty="0">
                <a:solidFill>
                  <a:srgbClr val="002060"/>
                </a:solidFill>
              </a:rPr>
              <a:t>merge siblings</a:t>
            </a:r>
            <a:r>
              <a:rPr lang="en-US" altLang="en-US" dirty="0"/>
              <a:t>:</a:t>
            </a:r>
          </a:p>
          <a:p>
            <a:pPr lvl="1"/>
            <a:r>
              <a:rPr lang="en-US" altLang="en-US" dirty="0"/>
              <a:t>Insert all the search-key values in the two nodes into a single node (the one on the left), and delete the other node.</a:t>
            </a:r>
          </a:p>
          <a:p>
            <a:pPr lvl="1"/>
            <a:r>
              <a:rPr lang="en-US" altLang="en-US" dirty="0"/>
              <a:t>Delete the pair (</a:t>
            </a:r>
            <a:r>
              <a:rPr lang="en-US" altLang="en-US" i="1" dirty="0"/>
              <a:t>K</a:t>
            </a:r>
            <a:r>
              <a:rPr lang="en-US" altLang="en-US" i="1" baseline="-25000" dirty="0"/>
              <a:t>i–</a:t>
            </a:r>
            <a:r>
              <a:rPr lang="en-US" altLang="en-US" baseline="-25000" dirty="0"/>
              <a:t>1</a:t>
            </a:r>
            <a:r>
              <a:rPr lang="en-US" altLang="en-US" dirty="0"/>
              <a:t>, </a:t>
            </a:r>
            <a:r>
              <a:rPr lang="en-US" altLang="en-US" i="1" dirty="0"/>
              <a:t>P</a:t>
            </a:r>
            <a:r>
              <a:rPr lang="en-US" altLang="en-US" i="1" baseline="-25000" dirty="0"/>
              <a:t>i</a:t>
            </a:r>
            <a:r>
              <a:rPr lang="en-US" altLang="en-US" i="1" dirty="0"/>
              <a:t>),</a:t>
            </a:r>
            <a:r>
              <a:rPr lang="en-US" altLang="en-US" dirty="0"/>
              <a:t> where </a:t>
            </a:r>
            <a:r>
              <a:rPr lang="en-US" altLang="en-US" i="1" dirty="0"/>
              <a:t>P</a:t>
            </a:r>
            <a:r>
              <a:rPr lang="en-US" altLang="en-US" i="1" baseline="-25000" dirty="0"/>
              <a:t>i</a:t>
            </a:r>
            <a:r>
              <a:rPr lang="en-US" altLang="en-US" dirty="0"/>
              <a:t> is the pointer to the deleted node, from its parent, recursively using the above procedure.</a:t>
            </a:r>
          </a:p>
        </p:txBody>
      </p:sp>
    </p:spTree>
    <p:extLst>
      <p:ext uri="{BB962C8B-B14F-4D97-AF65-F5344CB8AC3E}">
        <p14:creationId xmlns:p14="http://schemas.microsoft.com/office/powerpoint/2010/main" val="14885352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0594" name="Rectangle 2">
            <a:extLst>
              <a:ext uri="{FF2B5EF4-FFF2-40B4-BE49-F238E27FC236}">
                <a16:creationId xmlns:a16="http://schemas.microsoft.com/office/drawing/2014/main" id="{CBDBB047-2A7A-424F-A653-F0216E143D7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Updates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Deletion</a:t>
            </a:r>
          </a:p>
        </p:txBody>
      </p:sp>
      <p:sp>
        <p:nvSpPr>
          <p:cNvPr id="75779" name="Rectangle 3">
            <a:extLst>
              <a:ext uri="{FF2B5EF4-FFF2-40B4-BE49-F238E27FC236}">
                <a16:creationId xmlns:a16="http://schemas.microsoft.com/office/drawing/2014/main" id="{4A9C507A-C832-48F4-8E37-E91D992769A5}"/>
              </a:ext>
            </a:extLst>
          </p:cNvPr>
          <p:cNvSpPr>
            <a:spLocks noGrp="1" noChangeArrowheads="1"/>
          </p:cNvSpPr>
          <p:nvPr>
            <p:ph type="body" idx="1"/>
          </p:nvPr>
        </p:nvSpPr>
        <p:spPr>
          <a:xfrm>
            <a:off x="1775534" y="800747"/>
            <a:ext cx="5753519" cy="3947602"/>
          </a:xfrm>
        </p:spPr>
        <p:txBody>
          <a:bodyPr/>
          <a:lstStyle/>
          <a:p>
            <a:r>
              <a:rPr lang="en-US" altLang="en-US" dirty="0"/>
              <a:t>Otherwise, if the node has too few entries due to the removal, but the entries in the node and a sibling do not fit into a single node, then </a:t>
            </a:r>
            <a:r>
              <a:rPr lang="en-US" altLang="en-US" b="1" dirty="0"/>
              <a:t>redistribute pointers</a:t>
            </a:r>
            <a:r>
              <a:rPr lang="en-US" altLang="en-US" dirty="0"/>
              <a:t>:</a:t>
            </a:r>
          </a:p>
          <a:p>
            <a:pPr lvl="1"/>
            <a:r>
              <a:rPr lang="en-US" altLang="en-US" dirty="0"/>
              <a:t>Redistribute the pointers between the node and a sibling such that both have more than the minimum number of entries.</a:t>
            </a:r>
          </a:p>
          <a:p>
            <a:pPr lvl="1"/>
            <a:r>
              <a:rPr lang="en-US" altLang="en-US" dirty="0"/>
              <a:t>Update the corresponding search-key value in the parent of the node.</a:t>
            </a:r>
          </a:p>
          <a:p>
            <a:r>
              <a:rPr lang="en-US" altLang="en-US" dirty="0"/>
              <a:t>The node deletions may cascade upwards till a node which has  </a:t>
            </a:r>
            <a:r>
              <a:rPr lang="en-US" altLang="en-US" dirty="0">
                <a:sym typeface="Symbol" panose="05050102010706020507" pitchFamily="18" charset="2"/>
              </a:rPr>
              <a:t></a:t>
            </a:r>
            <a:r>
              <a:rPr lang="en-US" altLang="en-US" i="1" dirty="0">
                <a:sym typeface="Symbol" panose="05050102010706020507" pitchFamily="18" charset="2"/>
              </a:rPr>
              <a:t>n/2</a:t>
            </a:r>
            <a:r>
              <a:rPr lang="en-US" altLang="en-US" dirty="0">
                <a:sym typeface="Symbol" panose="05050102010706020507" pitchFamily="18" charset="2"/>
              </a:rPr>
              <a:t> or more pointers is found.  </a:t>
            </a:r>
          </a:p>
          <a:p>
            <a:r>
              <a:rPr lang="en-US" altLang="en-US" dirty="0">
                <a:sym typeface="Symbol" panose="05050102010706020507" pitchFamily="18" charset="2"/>
              </a:rPr>
              <a:t>If the root node has only one pointer after deletion, it is deleted and the sole child becomes the root. </a:t>
            </a:r>
            <a:endParaRPr lang="en-US" altLang="en-US" dirty="0"/>
          </a:p>
        </p:txBody>
      </p:sp>
    </p:spTree>
    <p:extLst>
      <p:ext uri="{BB962C8B-B14F-4D97-AF65-F5344CB8AC3E}">
        <p14:creationId xmlns:p14="http://schemas.microsoft.com/office/powerpoint/2010/main" val="2716632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a:solidFill>
                  <a:srgbClr val="FF0000"/>
                </a:solidFill>
              </a:rPr>
              <a:t>Find things quickly.</a:t>
            </a:r>
          </a:p>
          <a:p>
            <a:endParaRPr lang="en-US" sz="2400" dirty="0"/>
          </a:p>
          <a:p>
            <a:r>
              <a:rPr lang="en-US" sz="2400" dirty="0">
                <a:solidFill>
                  <a:srgbClr val="00B050"/>
                </a:solidFill>
              </a:rPr>
              <a:t>Access things quickly.</a:t>
            </a:r>
          </a:p>
          <a:p>
            <a:endParaRPr lang="en-US" sz="2400" dirty="0"/>
          </a:p>
          <a:p>
            <a:r>
              <a:rPr lang="en-US" sz="2400" dirty="0">
                <a:solidFill>
                  <a:srgbClr val="7030A0"/>
                </a:solidFill>
              </a:rPr>
              <a:t>Load/save things quickly.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r>
              <a:rPr lang="en-US" sz="500" b="1" dirty="0">
                <a:solidFill>
                  <a:srgbClr val="111111"/>
                </a:solidFill>
                <a:latin typeface="Amazon Ember" charset="0"/>
              </a:rPr>
              <a:t>Database Systems: The Complete Book (2nd Edition)</a:t>
            </a:r>
            <a:br>
              <a:rPr lang="en-US" sz="500" b="1" dirty="0">
                <a:solidFill>
                  <a:srgbClr val="111111"/>
                </a:solidFill>
                <a:latin typeface="Amazon Ember" charset="0"/>
              </a:rPr>
            </a:br>
            <a:r>
              <a:rPr lang="en-US" sz="500" dirty="0">
                <a:solidFill>
                  <a:srgbClr val="111111"/>
                </a:solidFill>
                <a:latin typeface="Amazon Ember" charset="0"/>
              </a:rPr>
              <a:t>by </a:t>
            </a:r>
            <a:r>
              <a:rPr lang="en-US" sz="500" dirty="0">
                <a:solidFill>
                  <a:srgbClr val="0066C0"/>
                </a:solidFill>
                <a:latin typeface="Amazon Ember" charset="0"/>
                <a:hlinkClick r:id="rId3"/>
              </a:rPr>
              <a:t>Hector Garcia-Molina</a:t>
            </a:r>
            <a:r>
              <a:rPr lang="en-US" sz="500" dirty="0">
                <a:solidFill>
                  <a:srgbClr val="111111"/>
                </a:solidFill>
                <a:latin typeface="Amazon Ember" charset="0"/>
              </a:rPr>
              <a:t> </a:t>
            </a:r>
            <a:r>
              <a:rPr lang="en-US" sz="500" dirty="0">
                <a:solidFill>
                  <a:srgbClr val="555555"/>
                </a:solidFill>
                <a:latin typeface="Amazon Ember" charset="0"/>
              </a:rPr>
              <a:t>(Author), </a:t>
            </a:r>
            <a:r>
              <a:rPr lang="en-US" sz="500" dirty="0">
                <a:solidFill>
                  <a:srgbClr val="0066C0"/>
                </a:solidFill>
                <a:latin typeface="Amazon Ember" charset="0"/>
                <a:hlinkClick r:id="rId4"/>
              </a:rPr>
              <a:t>Jeffrey D. Ullman</a:t>
            </a:r>
            <a:r>
              <a:rPr lang="en-US" sz="500" dirty="0">
                <a:solidFill>
                  <a:srgbClr val="111111"/>
                </a:solidFill>
                <a:latin typeface="Amazon Ember" charset="0"/>
              </a:rPr>
              <a:t> </a:t>
            </a:r>
            <a:r>
              <a:rPr lang="en-US" sz="500" dirty="0">
                <a:solidFill>
                  <a:srgbClr val="555555"/>
                </a:solidFill>
                <a:latin typeface="Amazon Ember" charset="0"/>
              </a:rPr>
              <a:t>(Author), </a:t>
            </a:r>
            <a:r>
              <a:rPr lang="en-US" sz="500" dirty="0">
                <a:solidFill>
                  <a:srgbClr val="0066C0"/>
                </a:solidFill>
                <a:latin typeface="Amazon Ember" charset="0"/>
                <a:hlinkClick r:id="rId5"/>
              </a:rPr>
              <a:t>Jennifer Widom</a:t>
            </a:r>
            <a:r>
              <a:rPr lang="en-US" sz="500" dirty="0">
                <a:solidFill>
                  <a:srgbClr val="111111"/>
                </a:solidFill>
                <a:latin typeface="Amazon Ember" charset="0"/>
              </a:rPr>
              <a:t> </a:t>
            </a:r>
            <a:r>
              <a:rPr lang="en-US" sz="500" dirty="0">
                <a:solidFill>
                  <a:srgbClr val="555555"/>
                </a:solidFill>
                <a:latin typeface="Amazon Ember" charset="0"/>
              </a:rPr>
              <a:t>(Author)</a:t>
            </a:r>
            <a:endParaRPr lang="en-US" sz="500" b="0" i="0" dirty="0">
              <a:solidFill>
                <a:srgbClr val="111111"/>
              </a:solidFill>
              <a:effectLst/>
              <a:latin typeface="Amazon Ember" charset="0"/>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7" name="Rectangle 6"/>
          <p:cNvSpPr/>
          <p:nvPr/>
        </p:nvSpPr>
        <p:spPr>
          <a:xfrm>
            <a:off x="4253534" y="2691334"/>
            <a:ext cx="867679" cy="413816"/>
          </a:xfrm>
          <a:prstGeom prst="rect">
            <a:avLst/>
          </a:prstGeom>
          <a:noFill/>
          <a:ln w="28575">
            <a:solidFill>
              <a:srgbClr val="00B05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9" name="Rectangle 8"/>
          <p:cNvSpPr/>
          <p:nvPr/>
        </p:nvSpPr>
        <p:spPr>
          <a:xfrm>
            <a:off x="4178206" y="1993048"/>
            <a:ext cx="867679" cy="413816"/>
          </a:xfrm>
          <a:prstGeom prst="rect">
            <a:avLst/>
          </a:prstGeom>
          <a:noFill/>
          <a:ln w="28575">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Tree>
    <p:extLst>
      <p:ext uri="{BB962C8B-B14F-4D97-AF65-F5344CB8AC3E}">
        <p14:creationId xmlns:p14="http://schemas.microsoft.com/office/powerpoint/2010/main" val="16774996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462C4-70E4-4B04-9728-8C6A4A7E1648}"/>
              </a:ext>
            </a:extLst>
          </p:cNvPr>
          <p:cNvSpPr>
            <a:spLocks noGrp="1"/>
          </p:cNvSpPr>
          <p:nvPr>
            <p:ph type="title"/>
          </p:nvPr>
        </p:nvSpPr>
        <p:spPr/>
        <p:txBody>
          <a:bodyPr/>
          <a:lstStyle/>
          <a:p>
            <a:r>
              <a:rPr lang="en-IN" dirty="0"/>
              <a:t>Complexity of Updates</a:t>
            </a:r>
          </a:p>
        </p:txBody>
      </p:sp>
      <p:sp>
        <p:nvSpPr>
          <p:cNvPr id="3" name="Content Placeholder 2">
            <a:extLst>
              <a:ext uri="{FF2B5EF4-FFF2-40B4-BE49-F238E27FC236}">
                <a16:creationId xmlns:a16="http://schemas.microsoft.com/office/drawing/2014/main" id="{D4897283-6EFA-4F36-9232-9E3700724DD8}"/>
              </a:ext>
            </a:extLst>
          </p:cNvPr>
          <p:cNvSpPr>
            <a:spLocks noGrp="1"/>
          </p:cNvSpPr>
          <p:nvPr>
            <p:ph idx="1"/>
          </p:nvPr>
        </p:nvSpPr>
        <p:spPr>
          <a:xfrm>
            <a:off x="1802167" y="800747"/>
            <a:ext cx="5726886" cy="3947602"/>
          </a:xfrm>
        </p:spPr>
        <p:txBody>
          <a:bodyPr/>
          <a:lstStyle/>
          <a:p>
            <a:r>
              <a:rPr lang="en-IN" dirty="0"/>
              <a:t>Cost (in terms of number of I/O operations) of insertion and deletion of a single entry proportional to height of the tree</a:t>
            </a:r>
          </a:p>
          <a:p>
            <a:pPr lvl="1"/>
            <a:r>
              <a:rPr lang="en-IN" dirty="0"/>
              <a:t>With K entries and maximum fanout of n, worst case complexity of insert/delete of an entry is O(</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p>
          <a:p>
            <a:r>
              <a:rPr lang="en-IN" dirty="0"/>
              <a:t>In practice, number of I/O operations is less:</a:t>
            </a:r>
          </a:p>
          <a:p>
            <a:pPr lvl="1"/>
            <a:r>
              <a:rPr lang="en-IN" dirty="0"/>
              <a:t>Internal nodes tend to be in buffer</a:t>
            </a:r>
          </a:p>
          <a:p>
            <a:pPr lvl="1"/>
            <a:r>
              <a:rPr lang="en-IN" dirty="0"/>
              <a:t>Splits/merges are rare, most insert/delete operations only affect a leaf node</a:t>
            </a:r>
          </a:p>
          <a:p>
            <a:r>
              <a:rPr lang="en-IN" dirty="0"/>
              <a:t>Average node occupancy depends on insertion order</a:t>
            </a:r>
          </a:p>
          <a:p>
            <a:pPr lvl="1"/>
            <a:r>
              <a:rPr lang="en-IN" dirty="0"/>
              <a:t>2/3rds with random, ½ with insertion in sorted order</a:t>
            </a:r>
          </a:p>
        </p:txBody>
      </p:sp>
    </p:spTree>
    <p:extLst>
      <p:ext uri="{BB962C8B-B14F-4D97-AF65-F5344CB8AC3E}">
        <p14:creationId xmlns:p14="http://schemas.microsoft.com/office/powerpoint/2010/main" val="4017080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7218" name="Rectangle 2">
            <a:extLst>
              <a:ext uri="{FF2B5EF4-FFF2-40B4-BE49-F238E27FC236}">
                <a16:creationId xmlns:a16="http://schemas.microsoft.com/office/drawing/2014/main" id="{4ADEE6F3-0B11-4064-A787-F9D92355E19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Non-Unique Search Keys</a:t>
            </a:r>
          </a:p>
        </p:txBody>
      </p:sp>
      <p:sp>
        <p:nvSpPr>
          <p:cNvPr id="77827" name="Rectangle 3">
            <a:extLst>
              <a:ext uri="{FF2B5EF4-FFF2-40B4-BE49-F238E27FC236}">
                <a16:creationId xmlns:a16="http://schemas.microsoft.com/office/drawing/2014/main" id="{48E0CEAC-F890-4E41-9E95-5A1FB87C6088}"/>
              </a:ext>
            </a:extLst>
          </p:cNvPr>
          <p:cNvSpPr>
            <a:spLocks noGrp="1" noChangeArrowheads="1"/>
          </p:cNvSpPr>
          <p:nvPr>
            <p:ph idx="1"/>
          </p:nvPr>
        </p:nvSpPr>
        <p:spPr>
          <a:xfrm>
            <a:off x="1788851" y="800747"/>
            <a:ext cx="5740202" cy="3947602"/>
          </a:xfrm>
        </p:spPr>
        <p:txBody>
          <a:bodyPr/>
          <a:lstStyle/>
          <a:p>
            <a:r>
              <a:rPr lang="en-US" altLang="en-US" dirty="0"/>
              <a:t>Alternatives to scheme described earlier</a:t>
            </a:r>
          </a:p>
          <a:p>
            <a:pPr lvl="1"/>
            <a:r>
              <a:rPr lang="en-US" altLang="en-US" dirty="0"/>
              <a:t>Buckets on separate block (bad idea)</a:t>
            </a:r>
          </a:p>
          <a:p>
            <a:pPr lvl="1"/>
            <a:r>
              <a:rPr lang="en-US" altLang="en-US" dirty="0"/>
              <a:t>List of tuple pointers with each key</a:t>
            </a:r>
          </a:p>
          <a:p>
            <a:pPr lvl="2"/>
            <a:r>
              <a:rPr lang="en-US" altLang="en-US" dirty="0"/>
              <a:t>Extra code to handle long lists</a:t>
            </a:r>
          </a:p>
          <a:p>
            <a:pPr lvl="2"/>
            <a:r>
              <a:rPr lang="en-US" altLang="en-US" dirty="0"/>
              <a:t>Deletion of a tuple can be expensive if there are many duplicates on search key (why?)</a:t>
            </a:r>
          </a:p>
          <a:p>
            <a:pPr lvl="3"/>
            <a:r>
              <a:rPr lang="en-US" altLang="en-US" dirty="0"/>
              <a:t>Worst case complexity may be linear!</a:t>
            </a:r>
          </a:p>
          <a:p>
            <a:pPr lvl="2"/>
            <a:r>
              <a:rPr lang="en-US" altLang="en-US" dirty="0"/>
              <a:t>Low space overhead, no extra cost for queries</a:t>
            </a:r>
          </a:p>
          <a:p>
            <a:pPr lvl="1"/>
            <a:r>
              <a:rPr lang="en-US" altLang="en-US" dirty="0"/>
              <a:t>Make search key unique by adding a record-identifier</a:t>
            </a:r>
          </a:p>
          <a:p>
            <a:pPr lvl="2"/>
            <a:r>
              <a:rPr lang="en-US" altLang="en-US" dirty="0"/>
              <a:t>Extra storage overhead for keys</a:t>
            </a:r>
          </a:p>
          <a:p>
            <a:pPr lvl="2"/>
            <a:r>
              <a:rPr lang="en-US" altLang="en-US" dirty="0"/>
              <a:t>Simpler code for insertion/deletion</a:t>
            </a:r>
          </a:p>
          <a:p>
            <a:pPr lvl="2"/>
            <a:r>
              <a:rPr lang="en-US" altLang="en-US" dirty="0"/>
              <a:t>Widely used</a:t>
            </a:r>
          </a:p>
          <a:p>
            <a:pPr lvl="1"/>
            <a:endParaRPr lang="en-US" altLang="en-US" dirty="0"/>
          </a:p>
        </p:txBody>
      </p:sp>
    </p:spTree>
    <p:extLst>
      <p:ext uri="{BB962C8B-B14F-4D97-AF65-F5344CB8AC3E}">
        <p14:creationId xmlns:p14="http://schemas.microsoft.com/office/powerpoint/2010/main" val="28545979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8786" name="Rectangle 2">
            <a:extLst>
              <a:ext uri="{FF2B5EF4-FFF2-40B4-BE49-F238E27FC236}">
                <a16:creationId xmlns:a16="http://schemas.microsoft.com/office/drawing/2014/main" id="{6A7DABC9-666D-48A7-8697-BEBBE64CBC3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File Organization</a:t>
            </a:r>
          </a:p>
        </p:txBody>
      </p:sp>
      <p:sp>
        <p:nvSpPr>
          <p:cNvPr id="79875" name="Rectangle 3">
            <a:extLst>
              <a:ext uri="{FF2B5EF4-FFF2-40B4-BE49-F238E27FC236}">
                <a16:creationId xmlns:a16="http://schemas.microsoft.com/office/drawing/2014/main" id="{0208F6CF-7BC5-4615-B7CB-874B2A53E6E7}"/>
              </a:ext>
            </a:extLst>
          </p:cNvPr>
          <p:cNvSpPr>
            <a:spLocks noGrp="1" noChangeArrowheads="1"/>
          </p:cNvSpPr>
          <p:nvPr>
            <p:ph idx="1"/>
          </p:nvPr>
        </p:nvSpPr>
        <p:spPr>
          <a:xfrm>
            <a:off x="1768876" y="800747"/>
            <a:ext cx="5760177" cy="3947602"/>
          </a:xfrm>
        </p:spPr>
        <p:txBody>
          <a:bodyPr/>
          <a:lstStyle/>
          <a:p>
            <a:r>
              <a:rPr lang="en-US" altLang="en-US" dirty="0"/>
              <a:t>B</a:t>
            </a:r>
            <a:r>
              <a:rPr lang="en-US" altLang="en-US" baseline="30000" dirty="0"/>
              <a:t>+</a:t>
            </a:r>
            <a:r>
              <a:rPr lang="en-US" altLang="en-US" dirty="0"/>
              <a:t>-Tree File Organization:</a:t>
            </a:r>
          </a:p>
          <a:p>
            <a:pPr lvl="1"/>
            <a:r>
              <a:rPr lang="en-US" altLang="en-US" dirty="0"/>
              <a:t>Leaf nodes in a B</a:t>
            </a:r>
            <a:r>
              <a:rPr lang="en-US" altLang="en-US" baseline="30000" dirty="0"/>
              <a:t>+</a:t>
            </a:r>
            <a:r>
              <a:rPr lang="en-US" altLang="en-US" dirty="0"/>
              <a:t>-tree file organization store records, instead of pointers</a:t>
            </a:r>
          </a:p>
          <a:p>
            <a:pPr lvl="1"/>
            <a:r>
              <a:rPr lang="en-US" altLang="en-US" dirty="0"/>
              <a:t>Helps keep data records clustered even when there are insertions/deletions/updates</a:t>
            </a:r>
          </a:p>
          <a:p>
            <a:r>
              <a:rPr lang="en-US" altLang="en-US" dirty="0"/>
              <a:t>Leaf nodes are still required to be half full</a:t>
            </a:r>
          </a:p>
          <a:p>
            <a:pPr lvl="1"/>
            <a:r>
              <a:rPr lang="en-US" altLang="en-US" dirty="0"/>
              <a:t>Since records are larger than pointers, the maximum number of records that can be stored in a leaf node is less than the number of pointers in a nonleaf node.</a:t>
            </a:r>
          </a:p>
          <a:p>
            <a:r>
              <a:rPr lang="en-US" altLang="en-US" dirty="0"/>
              <a:t>Insertion and deletion are handled in the same way as insertion and deletion of entries in a B</a:t>
            </a:r>
            <a:r>
              <a:rPr lang="en-US" altLang="en-US" baseline="30000" dirty="0"/>
              <a:t>+</a:t>
            </a:r>
            <a:r>
              <a:rPr lang="en-US" altLang="en-US" dirty="0"/>
              <a:t>-tree index.</a:t>
            </a:r>
          </a:p>
        </p:txBody>
      </p:sp>
    </p:spTree>
    <p:extLst>
      <p:ext uri="{BB962C8B-B14F-4D97-AF65-F5344CB8AC3E}">
        <p14:creationId xmlns:p14="http://schemas.microsoft.com/office/powerpoint/2010/main" val="2689560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834" name="Rectangle 2">
            <a:extLst>
              <a:ext uri="{FF2B5EF4-FFF2-40B4-BE49-F238E27FC236}">
                <a16:creationId xmlns:a16="http://schemas.microsoft.com/office/drawing/2014/main" id="{5E3137BC-85B8-436E-B94E-EFBF9F68EAB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File Organization (Cont.)</a:t>
            </a:r>
          </a:p>
        </p:txBody>
      </p:sp>
      <p:sp>
        <p:nvSpPr>
          <p:cNvPr id="81923" name="Rectangle 3">
            <a:extLst>
              <a:ext uri="{FF2B5EF4-FFF2-40B4-BE49-F238E27FC236}">
                <a16:creationId xmlns:a16="http://schemas.microsoft.com/office/drawing/2014/main" id="{C688EE2E-9570-48EE-AAD2-33D9FAB9D90F}"/>
              </a:ext>
            </a:extLst>
          </p:cNvPr>
          <p:cNvSpPr>
            <a:spLocks noGrp="1" noChangeArrowheads="1"/>
          </p:cNvSpPr>
          <p:nvPr>
            <p:ph type="body" idx="1"/>
          </p:nvPr>
        </p:nvSpPr>
        <p:spPr>
          <a:xfrm>
            <a:off x="1719262" y="904921"/>
            <a:ext cx="5714810" cy="3773090"/>
          </a:xfrm>
        </p:spPr>
        <p:txBody>
          <a:bodyPr/>
          <a:lstStyle/>
          <a:p>
            <a:r>
              <a:rPr lang="en-US" altLang="en-US" dirty="0"/>
              <a:t>Example of B+-tree File Organization</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Good space utilization important since records use more space than pointers.  </a:t>
            </a:r>
          </a:p>
          <a:p>
            <a:r>
              <a:rPr lang="en-US" altLang="en-US" dirty="0"/>
              <a:t>To improve space utilization, involve more sibling nodes in redistribution during splits and merges</a:t>
            </a:r>
          </a:p>
          <a:p>
            <a:pPr lvl="1"/>
            <a:r>
              <a:rPr lang="en-US" altLang="en-US" dirty="0"/>
              <a:t>Involving 2 siblings in redistribution (to avoid split / merge where possible) results in each node having at least     </a:t>
            </a:r>
            <a:r>
              <a:rPr lang="en-US" altLang="en-US" dirty="0">
                <a:sym typeface="Symbol" panose="05050102010706020507" pitchFamily="18" charset="2"/>
              </a:rPr>
              <a:t>       </a:t>
            </a:r>
            <a:r>
              <a:rPr lang="en-US" altLang="en-US" dirty="0"/>
              <a:t>  entries</a:t>
            </a:r>
          </a:p>
          <a:p>
            <a:pPr>
              <a:buFont typeface="Monotype Sorts" pitchFamily="-65" charset="2"/>
              <a:buNone/>
            </a:pPr>
            <a:endParaRPr lang="en-US" altLang="en-US" dirty="0"/>
          </a:p>
        </p:txBody>
      </p:sp>
      <p:graphicFrame>
        <p:nvGraphicFramePr>
          <p:cNvPr id="81925" name="Object 2">
            <a:extLst>
              <a:ext uri="{FF2B5EF4-FFF2-40B4-BE49-F238E27FC236}">
                <a16:creationId xmlns:a16="http://schemas.microsoft.com/office/drawing/2014/main" id="{D43B1FBD-EBDF-461E-8F82-1AC5E5D3B616}"/>
              </a:ext>
            </a:extLst>
          </p:cNvPr>
          <p:cNvGraphicFramePr>
            <a:graphicFrameLocks noChangeAspect="1"/>
          </p:cNvGraphicFramePr>
          <p:nvPr/>
        </p:nvGraphicFramePr>
        <p:xfrm>
          <a:off x="5659193" y="4157657"/>
          <a:ext cx="495300" cy="233726"/>
        </p:xfrm>
        <a:graphic>
          <a:graphicData uri="http://schemas.openxmlformats.org/presentationml/2006/ole">
            <mc:AlternateContent xmlns:mc="http://schemas.openxmlformats.org/markup-compatibility/2006">
              <mc:Choice xmlns:v="urn:schemas-microsoft-com:vml" Requires="v">
                <p:oleObj spid="_x0000_s1034" name="Equation" r:id="rId4" imgW="469900" imgH="228600" progId="">
                  <p:embed/>
                </p:oleObj>
              </mc:Choice>
              <mc:Fallback>
                <p:oleObj name="Equation" r:id="rId4" imgW="469900" imgH="228600" progId="">
                  <p:embed/>
                  <p:pic>
                    <p:nvPicPr>
                      <p:cNvPr id="81925" name="Object 2">
                        <a:extLst>
                          <a:ext uri="{FF2B5EF4-FFF2-40B4-BE49-F238E27FC236}">
                            <a16:creationId xmlns:a16="http://schemas.microsoft.com/office/drawing/2014/main" id="{D43B1FBD-EBDF-461E-8F82-1AC5E5D3B6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9193" y="4157657"/>
                        <a:ext cx="495300" cy="233726"/>
                      </a:xfrm>
                      <a:prstGeom prst="rect">
                        <a:avLst/>
                      </a:prstGeom>
                      <a:noFill/>
                      <a:effectLst/>
                    </p:spPr>
                  </p:pic>
                </p:oleObj>
              </mc:Fallback>
            </mc:AlternateContent>
          </a:graphicData>
        </a:graphic>
      </p:graphicFrame>
      <p:pic>
        <p:nvPicPr>
          <p:cNvPr id="2" name="Picture 1"/>
          <p:cNvPicPr>
            <a:picLocks noChangeAspect="1"/>
          </p:cNvPicPr>
          <p:nvPr/>
        </p:nvPicPr>
        <p:blipFill>
          <a:blip r:embed="rId6"/>
          <a:stretch>
            <a:fillRect/>
          </a:stretch>
        </p:blipFill>
        <p:spPr>
          <a:xfrm>
            <a:off x="2395728" y="1239058"/>
            <a:ext cx="4710918" cy="1644377"/>
          </a:xfrm>
          <a:prstGeom prst="rect">
            <a:avLst/>
          </a:prstGeom>
        </p:spPr>
      </p:pic>
    </p:spTree>
    <p:extLst>
      <p:ext uri="{BB962C8B-B14F-4D97-AF65-F5344CB8AC3E}">
        <p14:creationId xmlns:p14="http://schemas.microsoft.com/office/powerpoint/2010/main" val="18301523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9266" name="Rectangle 2">
            <a:extLst>
              <a:ext uri="{FF2B5EF4-FFF2-40B4-BE49-F238E27FC236}">
                <a16:creationId xmlns:a16="http://schemas.microsoft.com/office/drawing/2014/main" id="{45091856-72A5-48A4-89EC-B2DEE36305F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Other Issues in Indexing</a:t>
            </a:r>
          </a:p>
        </p:txBody>
      </p:sp>
      <p:sp>
        <p:nvSpPr>
          <p:cNvPr id="1419267" name="Rectangle 3">
            <a:extLst>
              <a:ext uri="{FF2B5EF4-FFF2-40B4-BE49-F238E27FC236}">
                <a16:creationId xmlns:a16="http://schemas.microsoft.com/office/drawing/2014/main" id="{3344AF58-B5BE-456B-9721-9328859B8F63}"/>
              </a:ext>
            </a:extLst>
          </p:cNvPr>
          <p:cNvSpPr>
            <a:spLocks noGrp="1" noChangeArrowheads="1"/>
          </p:cNvSpPr>
          <p:nvPr>
            <p:ph idx="1"/>
          </p:nvPr>
        </p:nvSpPr>
        <p:spPr>
          <a:xfrm>
            <a:off x="1768876" y="800747"/>
            <a:ext cx="5760177" cy="3947602"/>
          </a:xfrm>
        </p:spPr>
        <p:txBody>
          <a:bodyPr/>
          <a:lstStyle/>
          <a:p>
            <a:r>
              <a:rPr lang="en-US" altLang="en-US" b="1" dirty="0"/>
              <a:t>Record relocation and secondary indices</a:t>
            </a:r>
          </a:p>
          <a:p>
            <a:pPr lvl="1"/>
            <a:r>
              <a:rPr lang="en-US" altLang="en-US" dirty="0"/>
              <a:t>If a record moves, all secondary indices that store record pointers have to be updated </a:t>
            </a:r>
          </a:p>
          <a:p>
            <a:pPr lvl="1"/>
            <a:r>
              <a:rPr lang="en-US" altLang="en-US" dirty="0"/>
              <a:t>Node splits in B</a:t>
            </a:r>
            <a:r>
              <a:rPr lang="en-US" altLang="en-US" baseline="30000" dirty="0"/>
              <a:t>+</a:t>
            </a:r>
            <a:r>
              <a:rPr lang="en-US" altLang="en-US" dirty="0"/>
              <a:t>-tree file organizations become very expensive</a:t>
            </a:r>
          </a:p>
          <a:p>
            <a:pPr lvl="1"/>
            <a:r>
              <a:rPr lang="en-US" altLang="en-US" i="1" dirty="0"/>
              <a:t>Solution</a:t>
            </a:r>
            <a:r>
              <a:rPr lang="en-US" altLang="en-US" dirty="0"/>
              <a:t>: use search key of B</a:t>
            </a:r>
            <a:r>
              <a:rPr lang="en-US" altLang="en-US" baseline="30000" dirty="0"/>
              <a:t>+</a:t>
            </a:r>
            <a:r>
              <a:rPr lang="en-US" altLang="en-US" dirty="0"/>
              <a:t>-tree file organization instead of record pointer in secondary index</a:t>
            </a:r>
          </a:p>
          <a:p>
            <a:pPr lvl="2"/>
            <a:r>
              <a:rPr lang="en-US" altLang="en-US" dirty="0"/>
              <a:t>Add record-id if B</a:t>
            </a:r>
            <a:r>
              <a:rPr lang="en-US" altLang="en-US" baseline="30000" dirty="0"/>
              <a:t>+</a:t>
            </a:r>
            <a:r>
              <a:rPr lang="en-US" altLang="en-US" dirty="0"/>
              <a:t>-tree file organization search key is non-unique</a:t>
            </a:r>
          </a:p>
          <a:p>
            <a:pPr lvl="2"/>
            <a:r>
              <a:rPr lang="en-US" altLang="en-US" dirty="0"/>
              <a:t>Extra traversal of file organization to locate record</a:t>
            </a:r>
          </a:p>
          <a:p>
            <a:pPr lvl="3"/>
            <a:r>
              <a:rPr lang="en-US" altLang="en-US" dirty="0"/>
              <a:t>Higher cost for queries, but node splits are cheap</a:t>
            </a:r>
          </a:p>
        </p:txBody>
      </p:sp>
    </p:spTree>
    <p:extLst>
      <p:ext uri="{BB962C8B-B14F-4D97-AF65-F5344CB8AC3E}">
        <p14:creationId xmlns:p14="http://schemas.microsoft.com/office/powerpoint/2010/main" val="6935849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4192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1926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192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1926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1926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926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192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82" name="Rectangle 2">
            <a:extLst>
              <a:ext uri="{FF2B5EF4-FFF2-40B4-BE49-F238E27FC236}">
                <a16:creationId xmlns:a16="http://schemas.microsoft.com/office/drawing/2014/main" id="{2DB1DB01-B6B5-4EED-900B-3C157A7BF45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Indexing Strings</a:t>
            </a:r>
          </a:p>
        </p:txBody>
      </p:sp>
      <p:sp>
        <p:nvSpPr>
          <p:cNvPr id="1402883" name="Rectangle 3">
            <a:extLst>
              <a:ext uri="{FF2B5EF4-FFF2-40B4-BE49-F238E27FC236}">
                <a16:creationId xmlns:a16="http://schemas.microsoft.com/office/drawing/2014/main" id="{EDD93AD0-C3FA-4663-BDF4-DF8151AC9B3D}"/>
              </a:ext>
            </a:extLst>
          </p:cNvPr>
          <p:cNvSpPr>
            <a:spLocks noGrp="1" noChangeArrowheads="1"/>
          </p:cNvSpPr>
          <p:nvPr>
            <p:ph type="body" idx="1"/>
          </p:nvPr>
        </p:nvSpPr>
        <p:spPr>
          <a:xfrm>
            <a:off x="1795509" y="800747"/>
            <a:ext cx="5733544" cy="3947602"/>
          </a:xfrm>
        </p:spPr>
        <p:txBody>
          <a:bodyPr/>
          <a:lstStyle/>
          <a:p>
            <a:r>
              <a:rPr lang="en-US" altLang="en-US" dirty="0"/>
              <a:t>Variable length strings as keys</a:t>
            </a:r>
          </a:p>
          <a:p>
            <a:pPr lvl="1"/>
            <a:r>
              <a:rPr lang="en-US" altLang="en-US" dirty="0"/>
              <a:t>Variable fanout</a:t>
            </a:r>
          </a:p>
          <a:p>
            <a:pPr lvl="1"/>
            <a:r>
              <a:rPr lang="en-US" altLang="en-US" dirty="0"/>
              <a:t>Use space utilization as criterion for splitting, not number of pointers</a:t>
            </a:r>
          </a:p>
          <a:p>
            <a:r>
              <a:rPr lang="en-US" altLang="en-US" b="1" dirty="0"/>
              <a:t>Prefix compression</a:t>
            </a:r>
          </a:p>
          <a:p>
            <a:pPr lvl="1"/>
            <a:r>
              <a:rPr lang="en-US" altLang="en-US" dirty="0"/>
              <a:t>Key values at internal nodes can be prefixes of full key</a:t>
            </a:r>
          </a:p>
          <a:p>
            <a:pPr lvl="2"/>
            <a:r>
              <a:rPr lang="en-US" altLang="en-US" dirty="0"/>
              <a:t>Keep enough characters to distinguish entries in the subtrees separated by the key value</a:t>
            </a:r>
          </a:p>
          <a:p>
            <a:pPr lvl="3"/>
            <a:r>
              <a:rPr lang="en-US" altLang="en-US" dirty="0"/>
              <a:t>E.g., </a:t>
            </a:r>
            <a:r>
              <a:rPr lang="ja-JP" altLang="en-US" dirty="0"/>
              <a:t>“</a:t>
            </a:r>
            <a:r>
              <a:rPr lang="en-US" altLang="ja-JP" dirty="0"/>
              <a:t>Silas</a:t>
            </a:r>
            <a:r>
              <a:rPr lang="ja-JP" altLang="en-US" dirty="0"/>
              <a:t>”</a:t>
            </a:r>
            <a:r>
              <a:rPr lang="en-US" altLang="ja-JP" dirty="0"/>
              <a:t> and </a:t>
            </a:r>
            <a:r>
              <a:rPr lang="ja-JP" altLang="en-US" dirty="0"/>
              <a:t>“</a:t>
            </a:r>
            <a:r>
              <a:rPr lang="en-US" altLang="ja-JP" dirty="0"/>
              <a:t>Silberschatz</a:t>
            </a:r>
            <a:r>
              <a:rPr lang="ja-JP" altLang="en-US" dirty="0"/>
              <a:t>”</a:t>
            </a:r>
            <a:r>
              <a:rPr lang="en-US" altLang="ja-JP" dirty="0"/>
              <a:t> can be separated by </a:t>
            </a:r>
            <a:r>
              <a:rPr lang="ja-JP" altLang="en-US" dirty="0"/>
              <a:t>“</a:t>
            </a:r>
            <a:r>
              <a:rPr lang="en-US" altLang="ja-JP" dirty="0" err="1"/>
              <a:t>Silb</a:t>
            </a:r>
            <a:r>
              <a:rPr lang="ja-JP" altLang="en-US" dirty="0"/>
              <a:t>”</a:t>
            </a:r>
            <a:endParaRPr lang="en-US" altLang="ja-JP" dirty="0"/>
          </a:p>
          <a:p>
            <a:pPr lvl="1"/>
            <a:r>
              <a:rPr lang="en-US" altLang="en-US" dirty="0"/>
              <a:t>Keys in leaf node can be compressed by sharing common prefixes</a:t>
            </a:r>
          </a:p>
        </p:txBody>
      </p:sp>
    </p:spTree>
    <p:extLst>
      <p:ext uri="{BB962C8B-B14F-4D97-AF65-F5344CB8AC3E}">
        <p14:creationId xmlns:p14="http://schemas.microsoft.com/office/powerpoint/2010/main" val="26791963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288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0288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0288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28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A7803258-1198-4D0B-BC8F-40233F30705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Bulk Loading and Bottom-Up Build</a:t>
            </a:r>
          </a:p>
        </p:txBody>
      </p:sp>
      <p:sp>
        <p:nvSpPr>
          <p:cNvPr id="88067" name="Rectangle 3">
            <a:extLst>
              <a:ext uri="{FF2B5EF4-FFF2-40B4-BE49-F238E27FC236}">
                <a16:creationId xmlns:a16="http://schemas.microsoft.com/office/drawing/2014/main" id="{839F04FE-D147-4898-A88A-7333899069FE}"/>
              </a:ext>
            </a:extLst>
          </p:cNvPr>
          <p:cNvSpPr>
            <a:spLocks noGrp="1" noChangeArrowheads="1"/>
          </p:cNvSpPr>
          <p:nvPr>
            <p:ph type="body" idx="1"/>
          </p:nvPr>
        </p:nvSpPr>
        <p:spPr>
          <a:xfrm>
            <a:off x="1719263" y="820341"/>
            <a:ext cx="5917406" cy="3883819"/>
          </a:xfrm>
        </p:spPr>
        <p:txBody>
          <a:bodyPr/>
          <a:lstStyle/>
          <a:p>
            <a:r>
              <a:rPr lang="en-US" altLang="en-US" dirty="0"/>
              <a:t>Inserting entries one-at-a-time into a B</a:t>
            </a:r>
            <a:r>
              <a:rPr lang="en-US" altLang="en-US" baseline="30000" dirty="0"/>
              <a:t>+</a:t>
            </a:r>
            <a:r>
              <a:rPr lang="en-US" altLang="en-US" dirty="0"/>
              <a:t>-tree requires </a:t>
            </a:r>
            <a:r>
              <a:rPr lang="en-US" altLang="en-US" dirty="0">
                <a:sym typeface="Symbol" panose="05050102010706020507" pitchFamily="18" charset="2"/>
              </a:rPr>
              <a:t></a:t>
            </a:r>
            <a:r>
              <a:rPr lang="en-US" altLang="en-US" dirty="0"/>
              <a:t> 1 IO per entry </a:t>
            </a:r>
          </a:p>
          <a:p>
            <a:pPr lvl="1"/>
            <a:r>
              <a:rPr lang="en-US" altLang="en-US" dirty="0"/>
              <a:t>assuming leaf level does not fit in memory</a:t>
            </a:r>
          </a:p>
          <a:p>
            <a:pPr lvl="1"/>
            <a:r>
              <a:rPr lang="en-US" altLang="en-US" dirty="0"/>
              <a:t>can be very inefficient for loading a large number of entries at a time (</a:t>
            </a:r>
            <a:r>
              <a:rPr lang="en-US" altLang="en-US" b="1" dirty="0"/>
              <a:t>bulk loading</a:t>
            </a:r>
            <a:r>
              <a:rPr lang="en-US" altLang="en-US" dirty="0"/>
              <a:t>)</a:t>
            </a:r>
          </a:p>
          <a:p>
            <a:r>
              <a:rPr lang="en-US" altLang="en-US" dirty="0"/>
              <a:t>Efficient alternative 1:</a:t>
            </a:r>
          </a:p>
          <a:p>
            <a:pPr lvl="1"/>
            <a:r>
              <a:rPr lang="en-US" altLang="en-US" dirty="0"/>
              <a:t>sort entries first (using efficient external-memory sort algorithms discussed later in Section 12.4)</a:t>
            </a:r>
          </a:p>
          <a:p>
            <a:pPr lvl="1"/>
            <a:r>
              <a:rPr lang="en-US" altLang="en-US" dirty="0"/>
              <a:t>insert in sorted order</a:t>
            </a:r>
          </a:p>
          <a:p>
            <a:pPr lvl="2"/>
            <a:r>
              <a:rPr lang="en-US" altLang="en-US" dirty="0"/>
              <a:t>insertion will go to existing page (or cause a split)</a:t>
            </a:r>
          </a:p>
          <a:p>
            <a:pPr lvl="2"/>
            <a:r>
              <a:rPr lang="en-US" altLang="en-US" dirty="0"/>
              <a:t>much improved IO performance, but most leaf nodes half full</a:t>
            </a:r>
          </a:p>
          <a:p>
            <a:r>
              <a:rPr lang="en-US" altLang="en-US" dirty="0"/>
              <a:t>Efficient alternative 2: </a:t>
            </a:r>
            <a:r>
              <a:rPr lang="en-US" altLang="en-US" b="1" dirty="0"/>
              <a:t>Bottom-up B</a:t>
            </a:r>
            <a:r>
              <a:rPr lang="en-US" altLang="en-US" b="1" baseline="30000" dirty="0"/>
              <a:t>+</a:t>
            </a:r>
            <a:r>
              <a:rPr lang="en-US" altLang="en-US" b="1" dirty="0"/>
              <a:t>-tree construction</a:t>
            </a:r>
          </a:p>
          <a:p>
            <a:pPr lvl="1"/>
            <a:r>
              <a:rPr lang="en-US" altLang="en-US" dirty="0"/>
              <a:t>As before sort entries</a:t>
            </a:r>
          </a:p>
          <a:p>
            <a:pPr lvl="1"/>
            <a:r>
              <a:rPr lang="en-US" altLang="en-US" dirty="0"/>
              <a:t>And then create tree layer-by-layer, starting with leaf level</a:t>
            </a:r>
          </a:p>
          <a:p>
            <a:pPr lvl="2"/>
            <a:r>
              <a:rPr lang="en-US" altLang="en-US" dirty="0"/>
              <a:t>details as an exercise</a:t>
            </a:r>
          </a:p>
          <a:p>
            <a:pPr lvl="1"/>
            <a:r>
              <a:rPr lang="en-US" altLang="en-US" dirty="0"/>
              <a:t>Implemented as part of bulk-load utility by most database systems</a:t>
            </a:r>
          </a:p>
        </p:txBody>
      </p:sp>
    </p:spTree>
    <p:extLst>
      <p:ext uri="{BB962C8B-B14F-4D97-AF65-F5344CB8AC3E}">
        <p14:creationId xmlns:p14="http://schemas.microsoft.com/office/powerpoint/2010/main" val="10538660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4930" name="Rectangle 2">
            <a:extLst>
              <a:ext uri="{FF2B5EF4-FFF2-40B4-BE49-F238E27FC236}">
                <a16:creationId xmlns:a16="http://schemas.microsoft.com/office/drawing/2014/main" id="{F2FAFE1F-E9C0-4628-B6E6-60F33A638F4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B-Tree Index Files</a:t>
            </a:r>
          </a:p>
        </p:txBody>
      </p:sp>
      <p:sp>
        <p:nvSpPr>
          <p:cNvPr id="89091" name="Rectangle 3">
            <a:extLst>
              <a:ext uri="{FF2B5EF4-FFF2-40B4-BE49-F238E27FC236}">
                <a16:creationId xmlns:a16="http://schemas.microsoft.com/office/drawing/2014/main" id="{48F24856-86F6-4CE2-BE1C-64C9527C34CD}"/>
              </a:ext>
            </a:extLst>
          </p:cNvPr>
          <p:cNvSpPr>
            <a:spLocks noChangeArrowheads="1"/>
          </p:cNvSpPr>
          <p:nvPr/>
        </p:nvSpPr>
        <p:spPr bwMode="auto">
          <a:xfrm>
            <a:off x="1818085" y="851297"/>
            <a:ext cx="5861447"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002060"/>
              </a:buClr>
              <a:buSzPct val="100000"/>
              <a:buFont typeface="Wingdings" panose="05000000000000000000" pitchFamily="2" charset="2"/>
              <a:buChar char="§"/>
            </a:pPr>
            <a:r>
              <a:rPr lang="en-US" altLang="en-US" sz="1275" dirty="0">
                <a:solidFill>
                  <a:srgbClr val="000000"/>
                </a:solidFill>
              </a:rPr>
              <a:t>Similar to B+-tree, but B-tree allows search-key values to appear only once; eliminates redundant storage of search keys.</a:t>
            </a:r>
          </a:p>
          <a:p>
            <a:pPr marL="257175" indent="-257175" defTabSz="685800" eaLnBrk="0" hangingPunct="0">
              <a:buClr>
                <a:srgbClr val="002060"/>
              </a:buClr>
              <a:buSzPct val="100000"/>
              <a:buFont typeface="Wingdings" panose="05000000000000000000" pitchFamily="2" charset="2"/>
              <a:buChar char="§"/>
            </a:pPr>
            <a:r>
              <a:rPr lang="en-US" altLang="en-US" sz="1275" dirty="0">
                <a:solidFill>
                  <a:srgbClr val="000000"/>
                </a:solidFill>
              </a:rPr>
              <a:t>Search keys in nonleaf nodes appear nowhere else in the B-tree; an additional pointer field for each search key in a nonleaf node must be included.</a:t>
            </a:r>
          </a:p>
          <a:p>
            <a:pPr marL="257175" indent="-257175" defTabSz="685800" eaLnBrk="0" hangingPunct="0">
              <a:buClr>
                <a:srgbClr val="002060"/>
              </a:buClr>
              <a:buSzPct val="100000"/>
              <a:buFont typeface="Wingdings" panose="05000000000000000000" pitchFamily="2" charset="2"/>
              <a:buChar char="§"/>
            </a:pPr>
            <a:r>
              <a:rPr lang="en-US" altLang="en-US" sz="1275" dirty="0">
                <a:solidFill>
                  <a:srgbClr val="000000"/>
                </a:solidFill>
              </a:rPr>
              <a:t>Generalized B-tree leaf node</a:t>
            </a: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r>
              <a:rPr lang="en-US" altLang="en-US" sz="1350" dirty="0">
                <a:solidFill>
                  <a:srgbClr val="000000"/>
                </a:solidFill>
              </a:rPr>
              <a:t>Nonleaf node – pointers Bi are the bucket or file record pointers.</a:t>
            </a:r>
            <a:br>
              <a:rPr lang="en-US" altLang="en-US" sz="1350" dirty="0">
                <a:solidFill>
                  <a:srgbClr val="000000"/>
                </a:solidFill>
              </a:rPr>
            </a:br>
            <a:endParaRPr lang="en-US" altLang="en-US" sz="1350" dirty="0">
              <a:solidFill>
                <a:srgbClr val="000000"/>
              </a:solidFill>
            </a:endParaRPr>
          </a:p>
          <a:p>
            <a:pPr marL="0" indent="0" defTabSz="685800" eaLnBrk="0" hangingPunct="0">
              <a:buClr>
                <a:srgbClr val="002060"/>
              </a:buClr>
              <a:buSzPct val="100000"/>
              <a:buNone/>
            </a:pPr>
            <a:br>
              <a:rPr lang="en-US" altLang="en-US" sz="1275" dirty="0">
                <a:solidFill>
                  <a:srgbClr val="000000"/>
                </a:solidFill>
              </a:rPr>
            </a:br>
            <a:br>
              <a:rPr lang="en-US" altLang="en-US" sz="1275" dirty="0">
                <a:solidFill>
                  <a:srgbClr val="000000"/>
                </a:solidFill>
              </a:rPr>
            </a:br>
            <a:endParaRPr lang="en-US" altLang="en-US" sz="1275" dirty="0">
              <a:solidFill>
                <a:srgbClr val="000000"/>
              </a:solidFill>
            </a:endParaRPr>
          </a:p>
        </p:txBody>
      </p:sp>
      <p:sp>
        <p:nvSpPr>
          <p:cNvPr id="89092" name="Rectangle 4">
            <a:extLst>
              <a:ext uri="{FF2B5EF4-FFF2-40B4-BE49-F238E27FC236}">
                <a16:creationId xmlns:a16="http://schemas.microsoft.com/office/drawing/2014/main" id="{B1A2F64A-2308-4D9A-94D1-2BE9CB8D1C51}"/>
              </a:ext>
            </a:extLst>
          </p:cNvPr>
          <p:cNvSpPr>
            <a:spLocks noGrp="1" noChangeArrowheads="1"/>
          </p:cNvSpPr>
          <p:nvPr>
            <p:ph type="body" idx="1"/>
          </p:nvPr>
        </p:nvSpPr>
        <p:spPr>
          <a:xfrm>
            <a:off x="1818085" y="4125517"/>
            <a:ext cx="5043488" cy="333368"/>
          </a:xfrm>
          <a:noFill/>
        </p:spPr>
        <p:txBody>
          <a:bodyPr/>
          <a:lstStyle/>
          <a:p>
            <a:pPr marL="0" indent="0">
              <a:lnSpc>
                <a:spcPct val="90000"/>
              </a:lnSpc>
              <a:buNone/>
            </a:pPr>
            <a:br>
              <a:rPr lang="en-US" altLang="en-US" dirty="0"/>
            </a:br>
            <a:endParaRPr lang="en-US" altLang="en-US" dirty="0"/>
          </a:p>
        </p:txBody>
      </p:sp>
      <p:pic>
        <p:nvPicPr>
          <p:cNvPr id="89093" name="Picture 7">
            <a:extLst>
              <a:ext uri="{FF2B5EF4-FFF2-40B4-BE49-F238E27FC236}">
                <a16:creationId xmlns:a16="http://schemas.microsoft.com/office/drawing/2014/main" id="{0220A33B-E2C9-420D-B839-FBAF022EC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494" y="2378862"/>
            <a:ext cx="4209455" cy="1090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3817723"/>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9026" name="Rectangle 2">
            <a:extLst>
              <a:ext uri="{FF2B5EF4-FFF2-40B4-BE49-F238E27FC236}">
                <a16:creationId xmlns:a16="http://schemas.microsoft.com/office/drawing/2014/main" id="{F4143B72-1BDB-4194-A39F-BDE269B3DD6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B-Tree Index Files (Cont.)</a:t>
            </a:r>
          </a:p>
        </p:txBody>
      </p:sp>
      <p:sp>
        <p:nvSpPr>
          <p:cNvPr id="91139" name="Rectangle 3">
            <a:extLst>
              <a:ext uri="{FF2B5EF4-FFF2-40B4-BE49-F238E27FC236}">
                <a16:creationId xmlns:a16="http://schemas.microsoft.com/office/drawing/2014/main" id="{61AE0A78-087A-4415-8759-C50CC89DE257}"/>
              </a:ext>
            </a:extLst>
          </p:cNvPr>
          <p:cNvSpPr>
            <a:spLocks noGrp="1" noChangeArrowheads="1"/>
          </p:cNvSpPr>
          <p:nvPr>
            <p:ph type="body" idx="1"/>
          </p:nvPr>
        </p:nvSpPr>
        <p:spPr>
          <a:xfrm>
            <a:off x="1818086" y="851297"/>
            <a:ext cx="5723496" cy="3408759"/>
          </a:xfrm>
        </p:spPr>
        <p:txBody>
          <a:bodyPr/>
          <a:lstStyle/>
          <a:p>
            <a:r>
              <a:rPr lang="en-US" altLang="en-US" dirty="0"/>
              <a:t>Advantages of B-Tree indices:</a:t>
            </a:r>
          </a:p>
          <a:p>
            <a:pPr lvl="1"/>
            <a:r>
              <a:rPr lang="en-US" altLang="en-US" dirty="0"/>
              <a:t>May use less tree nodes than a corresponding B</a:t>
            </a:r>
            <a:r>
              <a:rPr lang="en-US" altLang="en-US" baseline="30000" dirty="0"/>
              <a:t>+</a:t>
            </a:r>
            <a:r>
              <a:rPr lang="en-US" altLang="en-US" dirty="0"/>
              <a:t>-Tree.</a:t>
            </a:r>
          </a:p>
          <a:p>
            <a:pPr lvl="1"/>
            <a:r>
              <a:rPr lang="en-US" altLang="en-US" dirty="0"/>
              <a:t>Sometimes possible to find search-key value before reaching leaf node.</a:t>
            </a:r>
          </a:p>
          <a:p>
            <a:r>
              <a:rPr lang="en-US" altLang="en-US" dirty="0"/>
              <a:t>Disadvantages of B-Tree indices:</a:t>
            </a:r>
          </a:p>
          <a:p>
            <a:pPr lvl="1"/>
            <a:r>
              <a:rPr lang="en-US" altLang="en-US" dirty="0"/>
              <a:t>Only small fraction of all search-key values are found early </a:t>
            </a:r>
          </a:p>
          <a:p>
            <a:pPr lvl="1"/>
            <a:r>
              <a:rPr lang="en-US" altLang="en-US" dirty="0"/>
              <a:t>Non-leaf nodes are larger, so fan-out is reduced.  Thus, B-Trees typically have greater depth than corresponding B</a:t>
            </a:r>
            <a:r>
              <a:rPr lang="en-US" altLang="en-US" baseline="30000" dirty="0"/>
              <a:t>+</a:t>
            </a:r>
            <a:r>
              <a:rPr lang="en-US" altLang="en-US" dirty="0"/>
              <a:t>-Tree</a:t>
            </a:r>
          </a:p>
          <a:p>
            <a:pPr lvl="1"/>
            <a:r>
              <a:rPr lang="en-US" altLang="en-US" dirty="0"/>
              <a:t>Insertion and deletion more complicated than in B</a:t>
            </a:r>
            <a:r>
              <a:rPr lang="en-US" altLang="en-US" baseline="30000" dirty="0"/>
              <a:t>+</a:t>
            </a:r>
            <a:r>
              <a:rPr lang="en-US" altLang="en-US" dirty="0"/>
              <a:t>-Trees </a:t>
            </a:r>
          </a:p>
          <a:p>
            <a:pPr lvl="1"/>
            <a:r>
              <a:rPr lang="en-US" altLang="en-US" dirty="0"/>
              <a:t>Implementation is harder than B</a:t>
            </a:r>
            <a:r>
              <a:rPr lang="en-US" altLang="en-US" baseline="30000" dirty="0"/>
              <a:t>+</a:t>
            </a:r>
            <a:r>
              <a:rPr lang="en-US" altLang="en-US" dirty="0"/>
              <a:t>-Trees.</a:t>
            </a:r>
          </a:p>
          <a:p>
            <a:r>
              <a:rPr lang="en-US" altLang="en-US" dirty="0"/>
              <a:t>Typically, advantages of B-Trees do not out weigh disadvantages. </a:t>
            </a:r>
          </a:p>
        </p:txBody>
      </p:sp>
    </p:spTree>
    <p:extLst>
      <p:ext uri="{BB962C8B-B14F-4D97-AF65-F5344CB8AC3E}">
        <p14:creationId xmlns:p14="http://schemas.microsoft.com/office/powerpoint/2010/main" val="1186436125"/>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978" name="Rectangle 2">
            <a:extLst>
              <a:ext uri="{FF2B5EF4-FFF2-40B4-BE49-F238E27FC236}">
                <a16:creationId xmlns:a16="http://schemas.microsoft.com/office/drawing/2014/main" id="{F971B829-D201-4C0C-9BC3-9EA9DDF5115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B-Tree Index File Example</a:t>
            </a:r>
          </a:p>
        </p:txBody>
      </p:sp>
      <p:sp>
        <p:nvSpPr>
          <p:cNvPr id="93187" name="Text Box 4">
            <a:extLst>
              <a:ext uri="{FF2B5EF4-FFF2-40B4-BE49-F238E27FC236}">
                <a16:creationId xmlns:a16="http://schemas.microsoft.com/office/drawing/2014/main" id="{E74E5AC7-D7B1-4576-8812-CE6477CCBB7F}"/>
              </a:ext>
            </a:extLst>
          </p:cNvPr>
          <p:cNvSpPr>
            <a:spLocks noGrp="1" noChangeArrowheads="1"/>
          </p:cNvSpPr>
          <p:nvPr>
            <p:ph type="body" idx="1"/>
          </p:nvPr>
        </p:nvSpPr>
        <p:spPr>
          <a:xfrm>
            <a:off x="1435894" y="2896791"/>
            <a:ext cx="5886450" cy="347663"/>
          </a:xfrm>
          <a:noFill/>
        </p:spPr>
        <p:txBody>
          <a:bodyPr/>
          <a:lstStyle/>
          <a:p>
            <a:pPr>
              <a:spcBef>
                <a:spcPct val="0"/>
              </a:spcBef>
              <a:buClrTx/>
              <a:buSzTx/>
              <a:buFontTx/>
              <a:buNone/>
            </a:pPr>
            <a:r>
              <a:rPr kumimoji="0" lang="en-US" altLang="en-US"/>
              <a:t>B-tree (above) and B+-tree (below) on same data</a:t>
            </a:r>
          </a:p>
        </p:txBody>
      </p:sp>
      <p:pic>
        <p:nvPicPr>
          <p:cNvPr id="93188" name="Picture 6">
            <a:extLst>
              <a:ext uri="{FF2B5EF4-FFF2-40B4-BE49-F238E27FC236}">
                <a16:creationId xmlns:a16="http://schemas.microsoft.com/office/drawing/2014/main" id="{89843543-8F2E-4AEB-8A47-3758C30266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703" y="946547"/>
            <a:ext cx="6356747"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9" name="Picture 5">
            <a:extLst>
              <a:ext uri="{FF2B5EF4-FFF2-40B4-BE49-F238E27FC236}">
                <a16:creationId xmlns:a16="http://schemas.microsoft.com/office/drawing/2014/main" id="{5A679080-3AEB-47C7-A46E-32A7877F3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59256"/>
          <a:stretch>
            <a:fillRect/>
          </a:stretch>
        </p:blipFill>
        <p:spPr bwMode="auto">
          <a:xfrm>
            <a:off x="1338263" y="3217069"/>
            <a:ext cx="6486525" cy="1469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4020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Some Final Thoughts on Disks and Buffers</a:t>
            </a:r>
            <a:endParaRPr lang="en-US" altLang="en-US" sz="1600" i="1" dirty="0">
              <a:solidFill>
                <a:schemeClr val="bg1"/>
              </a:solidFill>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7</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(S20): </a:t>
            </a:r>
            <a:r>
              <a:rPr lang="en-US" altLang="en-US" sz="1200" i="1" dirty="0">
                <a:solidFill>
                  <a:schemeClr val="bg1"/>
                </a:solidFill>
              </a:rPr>
              <a:t>Lecture 10: Indexes, Query Processing/Optimization</a:t>
            </a:r>
          </a:p>
        </p:txBody>
      </p:sp>
    </p:spTree>
    <p:extLst>
      <p:ext uri="{BB962C8B-B14F-4D97-AF65-F5344CB8AC3E}">
        <p14:creationId xmlns:p14="http://schemas.microsoft.com/office/powerpoint/2010/main" val="2358206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76AB0-9918-4F52-AABD-87AA6351434F}"/>
              </a:ext>
            </a:extLst>
          </p:cNvPr>
          <p:cNvSpPr>
            <a:spLocks noGrp="1"/>
          </p:cNvSpPr>
          <p:nvPr>
            <p:ph type="title"/>
          </p:nvPr>
        </p:nvSpPr>
        <p:spPr/>
        <p:txBody>
          <a:bodyPr/>
          <a:lstStyle/>
          <a:p>
            <a:r>
              <a:rPr lang="en-IN" dirty="0"/>
              <a:t>Indexing on Flash</a:t>
            </a:r>
          </a:p>
        </p:txBody>
      </p:sp>
      <p:sp>
        <p:nvSpPr>
          <p:cNvPr id="3" name="Content Placeholder 2">
            <a:extLst>
              <a:ext uri="{FF2B5EF4-FFF2-40B4-BE49-F238E27FC236}">
                <a16:creationId xmlns:a16="http://schemas.microsoft.com/office/drawing/2014/main" id="{BB44BC20-DA13-4B15-83B8-C031D8725311}"/>
              </a:ext>
            </a:extLst>
          </p:cNvPr>
          <p:cNvSpPr>
            <a:spLocks noGrp="1"/>
          </p:cNvSpPr>
          <p:nvPr>
            <p:ph idx="1"/>
          </p:nvPr>
        </p:nvSpPr>
        <p:spPr>
          <a:xfrm>
            <a:off x="1768876" y="800747"/>
            <a:ext cx="5760177" cy="3947602"/>
          </a:xfrm>
        </p:spPr>
        <p:txBody>
          <a:bodyPr/>
          <a:lstStyle/>
          <a:p>
            <a:r>
              <a:rPr lang="en-IN" dirty="0"/>
              <a:t>Random I/O cost much lower on flash</a:t>
            </a:r>
          </a:p>
          <a:p>
            <a:pPr lvl="1"/>
            <a:r>
              <a:rPr lang="en-IN" dirty="0"/>
              <a:t>20 to 100 microseconds for read/write</a:t>
            </a:r>
          </a:p>
          <a:p>
            <a:r>
              <a:rPr lang="en-IN" dirty="0"/>
              <a:t>Writes are not in-place, and (eventually) require a more expensive erase</a:t>
            </a:r>
          </a:p>
          <a:p>
            <a:r>
              <a:rPr lang="en-IN" dirty="0"/>
              <a:t>Optimum page size therefore much smaller</a:t>
            </a:r>
          </a:p>
          <a:p>
            <a:r>
              <a:rPr lang="en-IN" dirty="0"/>
              <a:t>Bulk-loading still useful since it minimizes page erases</a:t>
            </a:r>
          </a:p>
          <a:p>
            <a:r>
              <a:rPr lang="en-IN" dirty="0"/>
              <a:t>Write-optimized tree structures (discussed later) have been adapted to minimize page writes for flash-optimized search trees</a:t>
            </a:r>
          </a:p>
        </p:txBody>
      </p:sp>
    </p:spTree>
    <p:extLst>
      <p:ext uri="{BB962C8B-B14F-4D97-AF65-F5344CB8AC3E}">
        <p14:creationId xmlns:p14="http://schemas.microsoft.com/office/powerpoint/2010/main" val="19517275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0D3B2-A617-4A6E-87BD-BE79450A5D11}"/>
              </a:ext>
            </a:extLst>
          </p:cNvPr>
          <p:cNvSpPr>
            <a:spLocks noGrp="1"/>
          </p:cNvSpPr>
          <p:nvPr>
            <p:ph type="title"/>
          </p:nvPr>
        </p:nvSpPr>
        <p:spPr/>
        <p:txBody>
          <a:bodyPr/>
          <a:lstStyle/>
          <a:p>
            <a:r>
              <a:rPr lang="en-IN" dirty="0"/>
              <a:t>Indexing in Main Memory</a:t>
            </a:r>
          </a:p>
        </p:txBody>
      </p:sp>
      <p:sp>
        <p:nvSpPr>
          <p:cNvPr id="3" name="Content Placeholder 2">
            <a:extLst>
              <a:ext uri="{FF2B5EF4-FFF2-40B4-BE49-F238E27FC236}">
                <a16:creationId xmlns:a16="http://schemas.microsoft.com/office/drawing/2014/main" id="{A7D5FDAE-F992-4C11-9764-1E789DC53F67}"/>
              </a:ext>
            </a:extLst>
          </p:cNvPr>
          <p:cNvSpPr>
            <a:spLocks noGrp="1"/>
          </p:cNvSpPr>
          <p:nvPr>
            <p:ph idx="1"/>
          </p:nvPr>
        </p:nvSpPr>
        <p:spPr>
          <a:xfrm>
            <a:off x="1795509" y="800747"/>
            <a:ext cx="5733544" cy="3947602"/>
          </a:xfrm>
        </p:spPr>
        <p:txBody>
          <a:bodyPr/>
          <a:lstStyle/>
          <a:p>
            <a:r>
              <a:rPr lang="en-IN" dirty="0"/>
              <a:t>Random access in memory </a:t>
            </a:r>
          </a:p>
          <a:p>
            <a:pPr lvl="1"/>
            <a:r>
              <a:rPr lang="en-IN" dirty="0"/>
              <a:t>Much cheaper than on disk/flash</a:t>
            </a:r>
          </a:p>
          <a:p>
            <a:pPr lvl="1"/>
            <a:r>
              <a:rPr lang="en-IN" dirty="0"/>
              <a:t>But still expensive compared to cache read</a:t>
            </a:r>
          </a:p>
          <a:p>
            <a:pPr lvl="1"/>
            <a:r>
              <a:rPr lang="en-IN" dirty="0"/>
              <a:t>Data structures that make best use of cache preferable</a:t>
            </a:r>
          </a:p>
          <a:p>
            <a:pPr lvl="1"/>
            <a:r>
              <a:rPr lang="en-IN" dirty="0"/>
              <a:t>Binary search for a key value within a large B</a:t>
            </a:r>
            <a:r>
              <a:rPr lang="en-IN" sz="1500" baseline="30000" dirty="0"/>
              <a:t>+</a:t>
            </a:r>
            <a:r>
              <a:rPr lang="en-IN" dirty="0"/>
              <a:t>-tree node results in many cache misses</a:t>
            </a:r>
          </a:p>
          <a:p>
            <a:r>
              <a:rPr lang="en-IN" dirty="0"/>
              <a:t>B</a:t>
            </a:r>
            <a:r>
              <a:rPr lang="en-IN" sz="1500" baseline="30000" dirty="0"/>
              <a:t>+</a:t>
            </a:r>
            <a:r>
              <a:rPr lang="en-IN" dirty="0"/>
              <a:t>- trees with small nodes that fit in cache line are preferable to reduce cache misses</a:t>
            </a:r>
          </a:p>
          <a:p>
            <a:r>
              <a:rPr lang="en-IN" dirty="0"/>
              <a:t>Key idea:  use large node size to optimize disk access, but structure data within a node using a tree with small node size, instead of using an array.</a:t>
            </a:r>
          </a:p>
        </p:txBody>
      </p:sp>
    </p:spTree>
    <p:extLst>
      <p:ext uri="{BB962C8B-B14F-4D97-AF65-F5344CB8AC3E}">
        <p14:creationId xmlns:p14="http://schemas.microsoft.com/office/powerpoint/2010/main" val="13927451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3618886" y="2118917"/>
            <a:ext cx="2581892" cy="611629"/>
          </a:xfrm>
        </p:spPr>
        <p:txBody>
          <a:bodyPr/>
          <a:lstStyle/>
          <a:p>
            <a:pPr marL="0" indent="0">
              <a:buNone/>
            </a:pPr>
            <a:r>
              <a:rPr lang="en-US" altLang="en-US" sz="2400" b="1" dirty="0">
                <a:solidFill>
                  <a:srgbClr val="002060"/>
                </a:solidFill>
                <a:effectLst>
                  <a:outerShdw blurRad="38100" dist="38100" dir="2700000" algn="tl">
                    <a:srgbClr val="DDDDDD"/>
                  </a:outerShdw>
                </a:effectLst>
                <a:latin typeface="+mj-lt"/>
              </a:rPr>
              <a:t>Hashing</a:t>
            </a:r>
            <a:endParaRPr lang="en-IN" sz="2400" b="1" dirty="0">
              <a:solidFill>
                <a:srgbClr val="002060"/>
              </a:solidFill>
              <a:effectLst>
                <a:outerShdw blurRad="38100" dist="38100" dir="2700000" algn="tl">
                  <a:srgbClr val="DDDDDD"/>
                </a:outerShdw>
              </a:effectLst>
              <a:latin typeface="+mj-lt"/>
            </a:endParaRPr>
          </a:p>
        </p:txBody>
      </p:sp>
    </p:spTree>
    <p:extLst>
      <p:ext uri="{BB962C8B-B14F-4D97-AF65-F5344CB8AC3E}">
        <p14:creationId xmlns:p14="http://schemas.microsoft.com/office/powerpoint/2010/main" val="13021006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a:extLst>
              <a:ext uri="{FF2B5EF4-FFF2-40B4-BE49-F238E27FC236}">
                <a16:creationId xmlns:a16="http://schemas.microsoft.com/office/drawing/2014/main" id="{52FD36A4-F39A-4F81-86BF-A9A0BC6C741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Static Hashing</a:t>
            </a:r>
          </a:p>
        </p:txBody>
      </p:sp>
      <p:sp>
        <p:nvSpPr>
          <p:cNvPr id="104451" name="Rectangle 3">
            <a:extLst>
              <a:ext uri="{FF2B5EF4-FFF2-40B4-BE49-F238E27FC236}">
                <a16:creationId xmlns:a16="http://schemas.microsoft.com/office/drawing/2014/main" id="{E38D9A33-26FC-4A62-AD5F-F72CC746C29B}"/>
              </a:ext>
            </a:extLst>
          </p:cNvPr>
          <p:cNvSpPr>
            <a:spLocks noGrp="1" noChangeArrowheads="1"/>
          </p:cNvSpPr>
          <p:nvPr>
            <p:ph type="body" idx="1"/>
          </p:nvPr>
        </p:nvSpPr>
        <p:spPr>
          <a:xfrm>
            <a:off x="1775534" y="893675"/>
            <a:ext cx="5521807" cy="3103959"/>
          </a:xfrm>
        </p:spPr>
        <p:txBody>
          <a:bodyPr/>
          <a:lstStyle/>
          <a:p>
            <a:r>
              <a:rPr lang="en-US" altLang="en-US" dirty="0"/>
              <a:t>A </a:t>
            </a:r>
            <a:r>
              <a:rPr lang="en-US" altLang="en-US" b="1" dirty="0">
                <a:solidFill>
                  <a:srgbClr val="002060"/>
                </a:solidFill>
              </a:rPr>
              <a:t>bucket</a:t>
            </a:r>
            <a:r>
              <a:rPr lang="en-US" altLang="en-US" dirty="0">
                <a:solidFill>
                  <a:srgbClr val="002060"/>
                </a:solidFill>
              </a:rPr>
              <a:t> </a:t>
            </a:r>
            <a:r>
              <a:rPr lang="en-US" altLang="en-US" dirty="0"/>
              <a:t>is a unit of storage containing one or more entries (a bucket is typically a disk block). </a:t>
            </a:r>
          </a:p>
          <a:p>
            <a:pPr lvl="1"/>
            <a:r>
              <a:rPr lang="en-US" altLang="en-US" dirty="0"/>
              <a:t>we obtain the bucket of an entry from its search-key value using a </a:t>
            </a:r>
            <a:r>
              <a:rPr lang="en-US" altLang="en-US" b="1" dirty="0">
                <a:solidFill>
                  <a:srgbClr val="002060"/>
                </a:solidFill>
              </a:rPr>
              <a:t>hash</a:t>
            </a:r>
            <a:r>
              <a:rPr lang="en-US" altLang="en-US" dirty="0">
                <a:solidFill>
                  <a:srgbClr val="002060"/>
                </a:solidFill>
              </a:rPr>
              <a:t> </a:t>
            </a:r>
            <a:r>
              <a:rPr lang="en-US" altLang="en-US" b="1" dirty="0">
                <a:solidFill>
                  <a:srgbClr val="002060"/>
                </a:solidFill>
              </a:rPr>
              <a:t>function</a:t>
            </a:r>
            <a:endParaRPr lang="en-US" altLang="en-US" dirty="0"/>
          </a:p>
          <a:p>
            <a:r>
              <a:rPr lang="en-US" altLang="en-US" dirty="0"/>
              <a:t>Hash function </a:t>
            </a:r>
            <a:r>
              <a:rPr lang="en-US" altLang="en-US" i="1" dirty="0"/>
              <a:t>h</a:t>
            </a:r>
            <a:r>
              <a:rPr lang="en-US" altLang="en-US" dirty="0"/>
              <a:t> is a function from the set of all search-key values </a:t>
            </a:r>
            <a:r>
              <a:rPr lang="en-US" altLang="en-US" i="1" dirty="0"/>
              <a:t>K</a:t>
            </a:r>
            <a:r>
              <a:rPr lang="en-US" altLang="en-US" dirty="0"/>
              <a:t> to the set of all bucket addresses </a:t>
            </a:r>
            <a:r>
              <a:rPr lang="en-US" altLang="en-US" i="1" dirty="0"/>
              <a:t>B.</a:t>
            </a:r>
          </a:p>
          <a:p>
            <a:r>
              <a:rPr lang="en-US" altLang="en-US" dirty="0"/>
              <a:t>Hash function is used to locate entries for access, insertion as well as deletion.</a:t>
            </a:r>
          </a:p>
          <a:p>
            <a:r>
              <a:rPr lang="en-US" altLang="en-US" dirty="0"/>
              <a:t>Entries with different search-key values may be mapped to the same bucket; thus entire bucket has to be searched sequentially to locate an entry. </a:t>
            </a:r>
          </a:p>
          <a:p>
            <a:r>
              <a:rPr lang="en-US" altLang="en-US" dirty="0"/>
              <a:t>In a </a:t>
            </a:r>
            <a:r>
              <a:rPr lang="en-US" altLang="en-US" b="1" dirty="0">
                <a:solidFill>
                  <a:srgbClr val="002060"/>
                </a:solidFill>
              </a:rPr>
              <a:t>hash index</a:t>
            </a:r>
            <a:r>
              <a:rPr lang="en-US" altLang="en-US" dirty="0"/>
              <a:t>, buckets store entries with pointers to records</a:t>
            </a:r>
          </a:p>
          <a:p>
            <a:r>
              <a:rPr lang="en-US" altLang="en-US" dirty="0"/>
              <a:t>In a </a:t>
            </a:r>
            <a:r>
              <a:rPr lang="en-US" altLang="en-US" b="1" dirty="0">
                <a:solidFill>
                  <a:srgbClr val="002060"/>
                </a:solidFill>
              </a:rPr>
              <a:t>hash file-organization </a:t>
            </a:r>
            <a:r>
              <a:rPr lang="en-US" altLang="en-US" dirty="0">
                <a:solidFill>
                  <a:schemeClr val="tx1">
                    <a:lumMod val="95000"/>
                    <a:lumOff val="5000"/>
                  </a:schemeClr>
                </a:solidFill>
              </a:rPr>
              <a:t>buckets store records</a:t>
            </a:r>
          </a:p>
        </p:txBody>
      </p:sp>
    </p:spTree>
    <p:extLst>
      <p:ext uri="{BB962C8B-B14F-4D97-AF65-F5344CB8AC3E}">
        <p14:creationId xmlns:p14="http://schemas.microsoft.com/office/powerpoint/2010/main" val="32826521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54" name="Rectangle 2">
            <a:extLst>
              <a:ext uri="{FF2B5EF4-FFF2-40B4-BE49-F238E27FC236}">
                <a16:creationId xmlns:a16="http://schemas.microsoft.com/office/drawing/2014/main" id="{5F0006E8-93B2-44FD-A559-4D293CFFC4BE}"/>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Handling of Bucket Overflows</a:t>
            </a:r>
          </a:p>
        </p:txBody>
      </p:sp>
      <p:sp>
        <p:nvSpPr>
          <p:cNvPr id="110595" name="Rectangle 3">
            <a:extLst>
              <a:ext uri="{FF2B5EF4-FFF2-40B4-BE49-F238E27FC236}">
                <a16:creationId xmlns:a16="http://schemas.microsoft.com/office/drawing/2014/main" id="{0FF4ED6D-853E-43F6-A5A9-AD24BD361EB9}"/>
              </a:ext>
            </a:extLst>
          </p:cNvPr>
          <p:cNvSpPr>
            <a:spLocks noGrp="1" noChangeArrowheads="1"/>
          </p:cNvSpPr>
          <p:nvPr>
            <p:ph type="body" idx="1"/>
          </p:nvPr>
        </p:nvSpPr>
        <p:spPr>
          <a:xfrm>
            <a:off x="1818085" y="851297"/>
            <a:ext cx="5729288" cy="3805238"/>
          </a:xfrm>
        </p:spPr>
        <p:txBody>
          <a:bodyPr/>
          <a:lstStyle/>
          <a:p>
            <a:r>
              <a:rPr lang="en-US" altLang="en-US" dirty="0"/>
              <a:t>Bucket overflow can occur because of </a:t>
            </a:r>
          </a:p>
          <a:p>
            <a:pPr lvl="1"/>
            <a:r>
              <a:rPr lang="en-US" altLang="en-US" dirty="0"/>
              <a:t>Insufficient buckets </a:t>
            </a:r>
          </a:p>
          <a:p>
            <a:pPr lvl="1"/>
            <a:r>
              <a:rPr lang="en-US" altLang="en-US" dirty="0"/>
              <a:t>Skew in distribution of records.  This can occur due to two reasons:</a:t>
            </a:r>
          </a:p>
          <a:p>
            <a:pPr lvl="2"/>
            <a:r>
              <a:rPr lang="en-US" altLang="en-US" dirty="0"/>
              <a:t>multiple records have same search-key value</a:t>
            </a:r>
          </a:p>
          <a:p>
            <a:pPr lvl="2"/>
            <a:r>
              <a:rPr lang="en-US" altLang="en-US" dirty="0"/>
              <a:t>chosen hash function produces non-uniform distribution of key values</a:t>
            </a:r>
          </a:p>
          <a:p>
            <a:r>
              <a:rPr lang="en-US" altLang="en-US" dirty="0"/>
              <a:t>Although the probability of bucket overflow can be reduced, it cannot be eliminated; it is handled by using </a:t>
            </a:r>
            <a:r>
              <a:rPr lang="en-US" altLang="en-US" b="1" i="1" dirty="0">
                <a:solidFill>
                  <a:srgbClr val="002060"/>
                </a:solidFill>
              </a:rPr>
              <a:t>overflow buckets</a:t>
            </a:r>
            <a:r>
              <a:rPr lang="en-US" altLang="en-US" i="1" dirty="0"/>
              <a:t>.</a:t>
            </a:r>
            <a:endParaRPr lang="en-US" altLang="en-US" dirty="0"/>
          </a:p>
        </p:txBody>
      </p:sp>
    </p:spTree>
    <p:extLst>
      <p:ext uri="{BB962C8B-B14F-4D97-AF65-F5344CB8AC3E}">
        <p14:creationId xmlns:p14="http://schemas.microsoft.com/office/powerpoint/2010/main" val="29791020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Rectangle 2">
            <a:extLst>
              <a:ext uri="{FF2B5EF4-FFF2-40B4-BE49-F238E27FC236}">
                <a16:creationId xmlns:a16="http://schemas.microsoft.com/office/drawing/2014/main" id="{279E72F7-D3A3-4E47-9DCA-7CDF97CE41A3}"/>
              </a:ext>
            </a:extLst>
          </p:cNvPr>
          <p:cNvSpPr>
            <a:spLocks noGrp="1" noChangeArrowheads="1"/>
          </p:cNvSpPr>
          <p:nvPr>
            <p:ph type="title"/>
          </p:nvPr>
        </p:nvSpPr>
        <p:spPr>
          <a:xfrm>
            <a:off x="1713310" y="0"/>
            <a:ext cx="6057900" cy="597695"/>
          </a:xfrm>
        </p:spPr>
        <p:txBody>
          <a:bodyPr/>
          <a:lstStyle/>
          <a:p>
            <a:pPr>
              <a:defRPr/>
            </a:pPr>
            <a:r>
              <a:rPr lang="en-US" altLang="en-US" dirty="0">
                <a:effectLst>
                  <a:outerShdw blurRad="38100" dist="38100" dir="2700000" algn="tl">
                    <a:srgbClr val="C0C0C0"/>
                  </a:outerShdw>
                </a:effectLst>
              </a:rPr>
              <a:t>Handling of Bucket Overflows (Cont.)</a:t>
            </a:r>
          </a:p>
        </p:txBody>
      </p:sp>
      <p:sp>
        <p:nvSpPr>
          <p:cNvPr id="112643" name="Rectangle 3">
            <a:extLst>
              <a:ext uri="{FF2B5EF4-FFF2-40B4-BE49-F238E27FC236}">
                <a16:creationId xmlns:a16="http://schemas.microsoft.com/office/drawing/2014/main" id="{72707851-F199-458F-9740-4660D004E83D}"/>
              </a:ext>
            </a:extLst>
          </p:cNvPr>
          <p:cNvSpPr>
            <a:spLocks noGrp="1" noChangeArrowheads="1"/>
          </p:cNvSpPr>
          <p:nvPr>
            <p:ph type="body" idx="1"/>
          </p:nvPr>
        </p:nvSpPr>
        <p:spPr>
          <a:xfrm>
            <a:off x="1713310" y="851297"/>
            <a:ext cx="5847159" cy="3657600"/>
          </a:xfrm>
        </p:spPr>
        <p:txBody>
          <a:bodyPr/>
          <a:lstStyle/>
          <a:p>
            <a:r>
              <a:rPr lang="en-US" altLang="en-US" b="1" dirty="0">
                <a:solidFill>
                  <a:srgbClr val="002060"/>
                </a:solidFill>
              </a:rPr>
              <a:t>Overflow chaining</a:t>
            </a:r>
            <a:r>
              <a:rPr lang="en-US" altLang="en-US" dirty="0">
                <a:solidFill>
                  <a:srgbClr val="002060"/>
                </a:solidFill>
              </a:rPr>
              <a:t> </a:t>
            </a:r>
            <a:r>
              <a:rPr lang="en-US" altLang="en-US" dirty="0"/>
              <a:t>– the overflow buckets of a given bucket are chained together in a linked list.</a:t>
            </a:r>
          </a:p>
          <a:p>
            <a:r>
              <a:rPr lang="en-US" altLang="en-US" dirty="0"/>
              <a:t>Above scheme is called </a:t>
            </a:r>
            <a:r>
              <a:rPr lang="en-US" altLang="en-US" b="1" dirty="0">
                <a:solidFill>
                  <a:srgbClr val="002060"/>
                </a:solidFill>
              </a:rPr>
              <a:t>closed addressing (</a:t>
            </a:r>
            <a:r>
              <a:rPr lang="en-US" altLang="en-US" dirty="0">
                <a:solidFill>
                  <a:srgbClr val="000000"/>
                </a:solidFill>
              </a:rPr>
              <a:t>also called </a:t>
            </a:r>
            <a:r>
              <a:rPr lang="en-US" altLang="en-US" b="1" dirty="0">
                <a:solidFill>
                  <a:srgbClr val="002060"/>
                </a:solidFill>
              </a:rPr>
              <a:t>closed hashing </a:t>
            </a:r>
            <a:r>
              <a:rPr lang="en-US" altLang="en-US" b="1" dirty="0"/>
              <a:t>or </a:t>
            </a:r>
            <a:r>
              <a:rPr lang="en-US" altLang="en-US" b="1" dirty="0">
                <a:solidFill>
                  <a:srgbClr val="002060"/>
                </a:solidFill>
              </a:rPr>
              <a:t>open hashing </a:t>
            </a:r>
            <a:r>
              <a:rPr lang="en-US" altLang="en-US" dirty="0"/>
              <a:t>depending on the book you use</a:t>
            </a:r>
            <a:r>
              <a:rPr lang="en-US" altLang="en-US" b="1" dirty="0">
                <a:solidFill>
                  <a:srgbClr val="002060"/>
                </a:solidFill>
              </a:rPr>
              <a:t>)</a:t>
            </a:r>
            <a:r>
              <a:rPr lang="en-US" altLang="en-US" dirty="0"/>
              <a:t>  </a:t>
            </a:r>
          </a:p>
          <a:p>
            <a:pPr lvl="1"/>
            <a:r>
              <a:rPr lang="en-US" altLang="en-US" dirty="0"/>
              <a:t>An alternative, called </a:t>
            </a:r>
            <a:br>
              <a:rPr lang="en-US" altLang="en-US" dirty="0"/>
            </a:br>
            <a:r>
              <a:rPr lang="en-US" altLang="en-US" b="1" dirty="0">
                <a:solidFill>
                  <a:srgbClr val="002060"/>
                </a:solidFill>
              </a:rPr>
              <a:t>open addressing </a:t>
            </a:r>
            <a:br>
              <a:rPr lang="en-US" altLang="en-US" b="1" dirty="0">
                <a:solidFill>
                  <a:srgbClr val="002060"/>
                </a:solidFill>
              </a:rPr>
            </a:br>
            <a:r>
              <a:rPr lang="en-US" altLang="en-US" b="1" dirty="0">
                <a:solidFill>
                  <a:srgbClr val="002060"/>
                </a:solidFill>
              </a:rPr>
              <a:t>(</a:t>
            </a:r>
            <a:r>
              <a:rPr lang="en-US" altLang="en-US" dirty="0"/>
              <a:t>also called </a:t>
            </a:r>
            <a:br>
              <a:rPr lang="en-US" altLang="en-US" dirty="0"/>
            </a:br>
            <a:r>
              <a:rPr lang="en-US" altLang="en-US" b="1" dirty="0">
                <a:solidFill>
                  <a:srgbClr val="002060"/>
                </a:solidFill>
              </a:rPr>
              <a:t>open hashing </a:t>
            </a:r>
            <a:r>
              <a:rPr lang="en-US" altLang="en-US" dirty="0"/>
              <a:t>or</a:t>
            </a:r>
            <a:r>
              <a:rPr lang="en-US" altLang="en-US" b="1" dirty="0"/>
              <a:t> </a:t>
            </a:r>
            <a:br>
              <a:rPr lang="en-US" altLang="en-US" b="1" dirty="0"/>
            </a:br>
            <a:r>
              <a:rPr lang="en-US" altLang="en-US" b="1" dirty="0">
                <a:solidFill>
                  <a:srgbClr val="002060"/>
                </a:solidFill>
              </a:rPr>
              <a:t>closed hashing </a:t>
            </a:r>
            <a:br>
              <a:rPr lang="en-US" altLang="en-US" b="1" dirty="0">
                <a:solidFill>
                  <a:srgbClr val="0000FF"/>
                </a:solidFill>
              </a:rPr>
            </a:br>
            <a:r>
              <a:rPr lang="en-US" altLang="en-US" dirty="0"/>
              <a:t>depending on the                                                                                    book you use) which                                                                           does not use over-                                                                                     flow buckets, is not                                                                         suitable for database                                                                               applications.</a:t>
            </a:r>
          </a:p>
          <a:p>
            <a:endParaRPr lang="en-US" altLang="en-US" dirty="0"/>
          </a:p>
        </p:txBody>
      </p:sp>
      <p:pic>
        <p:nvPicPr>
          <p:cNvPr id="112644" name="Picture 6">
            <a:extLst>
              <a:ext uri="{FF2B5EF4-FFF2-40B4-BE49-F238E27FC236}">
                <a16:creationId xmlns:a16="http://schemas.microsoft.com/office/drawing/2014/main" id="{15758074-D6CE-40EA-AEF2-7A68D90B6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447" y="1896661"/>
            <a:ext cx="3436083" cy="245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8485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5410" name="Rectangle 2">
            <a:extLst>
              <a:ext uri="{FF2B5EF4-FFF2-40B4-BE49-F238E27FC236}">
                <a16:creationId xmlns:a16="http://schemas.microsoft.com/office/drawing/2014/main" id="{DC539456-4AB4-4449-BD6E-4A05722E7939}"/>
              </a:ext>
            </a:extLst>
          </p:cNvPr>
          <p:cNvSpPr>
            <a:spLocks noGrp="1" noChangeArrowheads="1"/>
          </p:cNvSpPr>
          <p:nvPr>
            <p:ph type="title"/>
          </p:nvPr>
        </p:nvSpPr>
        <p:spPr>
          <a:xfrm>
            <a:off x="1525192" y="275555"/>
            <a:ext cx="6268640" cy="342900"/>
          </a:xfrm>
        </p:spPr>
        <p:txBody>
          <a:bodyPr/>
          <a:lstStyle/>
          <a:p>
            <a:pPr>
              <a:defRPr/>
            </a:pPr>
            <a:r>
              <a:rPr lang="en-US" altLang="en-US" dirty="0">
                <a:effectLst>
                  <a:outerShdw blurRad="38100" dist="38100" dir="2700000" algn="tl">
                    <a:srgbClr val="C0C0C0"/>
                  </a:outerShdw>
                </a:effectLst>
              </a:rPr>
              <a:t>Example of Hash File Organization</a:t>
            </a:r>
          </a:p>
        </p:txBody>
      </p:sp>
      <p:sp>
        <p:nvSpPr>
          <p:cNvPr id="106499" name="Rectangle 3">
            <a:extLst>
              <a:ext uri="{FF2B5EF4-FFF2-40B4-BE49-F238E27FC236}">
                <a16:creationId xmlns:a16="http://schemas.microsoft.com/office/drawing/2014/main" id="{D31F5434-B6D2-4FB9-8B66-9D64F5F9F0F0}"/>
              </a:ext>
            </a:extLst>
          </p:cNvPr>
          <p:cNvSpPr>
            <a:spLocks noGrp="1" noChangeArrowheads="1"/>
          </p:cNvSpPr>
          <p:nvPr>
            <p:ph type="body" idx="1"/>
          </p:nvPr>
        </p:nvSpPr>
        <p:spPr>
          <a:xfrm>
            <a:off x="2096695" y="1403739"/>
            <a:ext cx="5599509" cy="2025257"/>
          </a:xfrm>
        </p:spPr>
        <p:txBody>
          <a:bodyPr/>
          <a:lstStyle/>
          <a:p>
            <a:r>
              <a:rPr lang="en-US" altLang="en-US" dirty="0"/>
              <a:t>There are 10 buckets,</a:t>
            </a:r>
          </a:p>
          <a:p>
            <a:r>
              <a:rPr lang="en-US" altLang="en-US" dirty="0"/>
              <a:t>The binary representation of the </a:t>
            </a:r>
            <a:r>
              <a:rPr lang="en-US" altLang="en-US" i="1" dirty="0"/>
              <a:t>I </a:t>
            </a:r>
            <a:r>
              <a:rPr lang="en-US" altLang="en-US" baseline="30000" dirty="0" err="1"/>
              <a:t>th</a:t>
            </a:r>
            <a:r>
              <a:rPr lang="en-US" altLang="en-US" dirty="0"/>
              <a:t> character is assumed to be the integer </a:t>
            </a:r>
            <a:r>
              <a:rPr lang="en-US" altLang="en-US" i="1" dirty="0"/>
              <a:t>i.</a:t>
            </a:r>
            <a:endParaRPr lang="en-US" altLang="en-US" dirty="0"/>
          </a:p>
          <a:p>
            <a:r>
              <a:rPr lang="en-US" altLang="en-US" dirty="0"/>
              <a:t>The hash function returns the sum of the binary representations of the characters modulo 10</a:t>
            </a:r>
          </a:p>
          <a:p>
            <a:pPr lvl="1"/>
            <a:r>
              <a:rPr lang="en-US" altLang="en-US" dirty="0"/>
              <a:t>E.g. h(Music) = 1        h(History) = 2   </a:t>
            </a:r>
            <a:br>
              <a:rPr lang="en-US" altLang="en-US" dirty="0"/>
            </a:br>
            <a:r>
              <a:rPr lang="en-US" altLang="en-US" dirty="0"/>
              <a:t>        h(Physics) =  3   h(Elec. Eng.) = 3</a:t>
            </a:r>
          </a:p>
        </p:txBody>
      </p:sp>
      <p:sp>
        <p:nvSpPr>
          <p:cNvPr id="106500" name="Text Box 4">
            <a:extLst>
              <a:ext uri="{FF2B5EF4-FFF2-40B4-BE49-F238E27FC236}">
                <a16:creationId xmlns:a16="http://schemas.microsoft.com/office/drawing/2014/main" id="{A54A1832-9303-4EA8-9F3B-4B4B751F9A97}"/>
              </a:ext>
            </a:extLst>
          </p:cNvPr>
          <p:cNvSpPr txBox="1">
            <a:spLocks noChangeArrowheads="1"/>
          </p:cNvSpPr>
          <p:nvPr/>
        </p:nvSpPr>
        <p:spPr bwMode="auto">
          <a:xfrm>
            <a:off x="1818085" y="704293"/>
            <a:ext cx="4782078"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br>
              <a:rPr kumimoji="0" lang="en-US" altLang="en-US" sz="1275" dirty="0">
                <a:solidFill>
                  <a:srgbClr val="000000"/>
                </a:solidFill>
              </a:rPr>
            </a:br>
            <a:r>
              <a:rPr kumimoji="0" lang="en-US" altLang="en-US" sz="1275" dirty="0">
                <a:solidFill>
                  <a:srgbClr val="000000"/>
                </a:solidFill>
              </a:rPr>
              <a:t>Hash file organization of </a:t>
            </a:r>
            <a:r>
              <a:rPr kumimoji="0" lang="en-US" altLang="en-US" sz="1275" i="1" dirty="0">
                <a:solidFill>
                  <a:srgbClr val="000000"/>
                </a:solidFill>
              </a:rPr>
              <a:t>instructor</a:t>
            </a:r>
            <a:r>
              <a:rPr kumimoji="0" lang="en-US" altLang="en-US" sz="1275" dirty="0">
                <a:solidFill>
                  <a:srgbClr val="000000"/>
                </a:solidFill>
              </a:rPr>
              <a:t> file, using </a:t>
            </a:r>
            <a:r>
              <a:rPr kumimoji="0" lang="en-US" altLang="en-US" sz="1275" i="1" dirty="0">
                <a:solidFill>
                  <a:srgbClr val="000000"/>
                </a:solidFill>
              </a:rPr>
              <a:t>dept_name </a:t>
            </a:r>
            <a:r>
              <a:rPr kumimoji="0" lang="en-US" altLang="en-US" sz="1275" dirty="0">
                <a:solidFill>
                  <a:srgbClr val="000000"/>
                </a:solidFill>
              </a:rPr>
              <a:t>as key</a:t>
            </a:r>
            <a:br>
              <a:rPr kumimoji="0" lang="en-US" altLang="en-US" sz="1275" dirty="0">
                <a:solidFill>
                  <a:srgbClr val="000000"/>
                </a:solidFill>
              </a:rPr>
            </a:br>
            <a:r>
              <a:rPr kumimoji="0" lang="en-US" altLang="en-US" sz="1275" dirty="0">
                <a:solidFill>
                  <a:srgbClr val="000000"/>
                </a:solidFill>
              </a:rPr>
              <a:t> (See figure in next slide.)</a:t>
            </a:r>
          </a:p>
        </p:txBody>
      </p:sp>
    </p:spTree>
    <p:extLst>
      <p:ext uri="{BB962C8B-B14F-4D97-AF65-F5344CB8AC3E}">
        <p14:creationId xmlns:p14="http://schemas.microsoft.com/office/powerpoint/2010/main" val="4241929164"/>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Rectangle 2">
            <a:extLst>
              <a:ext uri="{FF2B5EF4-FFF2-40B4-BE49-F238E27FC236}">
                <a16:creationId xmlns:a16="http://schemas.microsoft.com/office/drawing/2014/main" id="{8A3B5075-8130-4281-882A-D976C0672A5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Hash File Organization </a:t>
            </a:r>
          </a:p>
        </p:txBody>
      </p:sp>
      <p:sp>
        <p:nvSpPr>
          <p:cNvPr id="108547" name="Text Box 3">
            <a:extLst>
              <a:ext uri="{FF2B5EF4-FFF2-40B4-BE49-F238E27FC236}">
                <a16:creationId xmlns:a16="http://schemas.microsoft.com/office/drawing/2014/main" id="{4BAE5A9F-1290-412E-968C-F49355AF344F}"/>
              </a:ext>
            </a:extLst>
          </p:cNvPr>
          <p:cNvSpPr txBox="1">
            <a:spLocks noChangeArrowheads="1"/>
          </p:cNvSpPr>
          <p:nvPr/>
        </p:nvSpPr>
        <p:spPr bwMode="auto">
          <a:xfrm>
            <a:off x="1968623" y="834615"/>
            <a:ext cx="522632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75" dirty="0">
                <a:solidFill>
                  <a:srgbClr val="000000"/>
                </a:solidFill>
              </a:rPr>
              <a:t>Hash file organization of </a:t>
            </a:r>
            <a:r>
              <a:rPr kumimoji="0" lang="en-US" altLang="en-US" sz="1275" i="1" dirty="0">
                <a:solidFill>
                  <a:srgbClr val="000000"/>
                </a:solidFill>
              </a:rPr>
              <a:t>instructor</a:t>
            </a:r>
            <a:r>
              <a:rPr kumimoji="0" lang="en-US" altLang="en-US" sz="1275" dirty="0">
                <a:solidFill>
                  <a:srgbClr val="000000"/>
                </a:solidFill>
              </a:rPr>
              <a:t> file, using </a:t>
            </a:r>
            <a:r>
              <a:rPr kumimoji="0" lang="en-US" altLang="en-US" sz="1275" i="1" dirty="0">
                <a:solidFill>
                  <a:srgbClr val="000000"/>
                </a:solidFill>
              </a:rPr>
              <a:t>dept_name </a:t>
            </a:r>
            <a:r>
              <a:rPr kumimoji="0" lang="en-US" altLang="en-US" sz="1275" dirty="0">
                <a:solidFill>
                  <a:srgbClr val="000000"/>
                </a:solidFill>
              </a:rPr>
              <a:t>as key.</a:t>
            </a:r>
          </a:p>
        </p:txBody>
      </p:sp>
      <p:pic>
        <p:nvPicPr>
          <p:cNvPr id="108548" name="Picture 6">
            <a:extLst>
              <a:ext uri="{FF2B5EF4-FFF2-40B4-BE49-F238E27FC236}">
                <a16:creationId xmlns:a16="http://schemas.microsoft.com/office/drawing/2014/main" id="{3298B221-151A-44EB-AECB-B6F776393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610" y="1269061"/>
            <a:ext cx="4220765" cy="333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92706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a:extLst>
              <a:ext uri="{FF2B5EF4-FFF2-40B4-BE49-F238E27FC236}">
                <a16:creationId xmlns:a16="http://schemas.microsoft.com/office/drawing/2014/main" id="{9EB85E01-AB48-4CA9-A569-E29B02BAC6C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Deficiencies of Static Hashing</a:t>
            </a:r>
          </a:p>
        </p:txBody>
      </p:sp>
      <p:sp>
        <p:nvSpPr>
          <p:cNvPr id="120835" name="Rectangle 3">
            <a:extLst>
              <a:ext uri="{FF2B5EF4-FFF2-40B4-BE49-F238E27FC236}">
                <a16:creationId xmlns:a16="http://schemas.microsoft.com/office/drawing/2014/main" id="{7141BECF-8644-459C-B0A2-A3A738C22504}"/>
              </a:ext>
            </a:extLst>
          </p:cNvPr>
          <p:cNvSpPr>
            <a:spLocks noGrp="1" noChangeArrowheads="1"/>
          </p:cNvSpPr>
          <p:nvPr>
            <p:ph type="body" idx="1"/>
          </p:nvPr>
        </p:nvSpPr>
        <p:spPr>
          <a:xfrm>
            <a:off x="1818085" y="851297"/>
            <a:ext cx="5656913" cy="3257550"/>
          </a:xfrm>
        </p:spPr>
        <p:txBody>
          <a:bodyPr/>
          <a:lstStyle/>
          <a:p>
            <a:r>
              <a:rPr lang="en-US" altLang="en-US" dirty="0"/>
              <a:t>In static hashing, function </a:t>
            </a:r>
            <a:r>
              <a:rPr lang="en-US" altLang="en-US" i="1" dirty="0"/>
              <a:t>h</a:t>
            </a:r>
            <a:r>
              <a:rPr lang="en-US" altLang="en-US" dirty="0"/>
              <a:t> maps search-key values to a fixed set of </a:t>
            </a:r>
            <a:r>
              <a:rPr lang="en-US" altLang="en-US" i="1" dirty="0"/>
              <a:t>B</a:t>
            </a:r>
            <a:r>
              <a:rPr lang="en-US" altLang="en-US" dirty="0"/>
              <a:t> of bucket addresses. Databases grow or shrink with time. </a:t>
            </a:r>
          </a:p>
          <a:p>
            <a:pPr lvl="1"/>
            <a:r>
              <a:rPr lang="en-US" altLang="en-US" dirty="0"/>
              <a:t>If initial number of buckets is too small, and file grows, performance will degrade due to too much overflows.</a:t>
            </a:r>
          </a:p>
          <a:p>
            <a:pPr lvl="1"/>
            <a:r>
              <a:rPr lang="en-US" altLang="en-US" dirty="0"/>
              <a:t>If space is allocated for anticipated growth, a significant amount of space will be wasted initially (and buckets will be </a:t>
            </a:r>
            <a:r>
              <a:rPr lang="en-US" altLang="en-US" dirty="0" err="1"/>
              <a:t>underfull</a:t>
            </a:r>
            <a:r>
              <a:rPr lang="en-US" altLang="en-US" dirty="0"/>
              <a:t>).</a:t>
            </a:r>
          </a:p>
          <a:p>
            <a:pPr lvl="1"/>
            <a:r>
              <a:rPr lang="en-US" altLang="en-US" dirty="0"/>
              <a:t>If database shrinks, again space will be wasted.</a:t>
            </a:r>
          </a:p>
          <a:p>
            <a:r>
              <a:rPr lang="en-US" altLang="en-US" dirty="0"/>
              <a:t>One solution: periodic re-organization of the file with a new hash function</a:t>
            </a:r>
          </a:p>
          <a:p>
            <a:pPr lvl="1"/>
            <a:r>
              <a:rPr lang="en-US" altLang="en-US" dirty="0"/>
              <a:t>Expensive, disrupts normal operations</a:t>
            </a:r>
          </a:p>
          <a:p>
            <a:r>
              <a:rPr lang="en-US" altLang="en-US" dirty="0"/>
              <a:t>Better solution: allow the number of buckets to be modified dynamically. </a:t>
            </a:r>
          </a:p>
        </p:txBody>
      </p:sp>
    </p:spTree>
    <p:extLst>
      <p:ext uri="{BB962C8B-B14F-4D97-AF65-F5344CB8AC3E}">
        <p14:creationId xmlns:p14="http://schemas.microsoft.com/office/powerpoint/2010/main" val="38864190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B1586-17B2-4D51-A701-D7FE0A2AF590}"/>
              </a:ext>
            </a:extLst>
          </p:cNvPr>
          <p:cNvSpPr>
            <a:spLocks noGrp="1"/>
          </p:cNvSpPr>
          <p:nvPr>
            <p:ph type="title"/>
          </p:nvPr>
        </p:nvSpPr>
        <p:spPr/>
        <p:txBody>
          <a:bodyPr/>
          <a:lstStyle/>
          <a:p>
            <a:pPr>
              <a:defRPr/>
            </a:pPr>
            <a:r>
              <a:rPr lang="en-IN" dirty="0"/>
              <a:t>Dynamic Hashing</a:t>
            </a:r>
          </a:p>
        </p:txBody>
      </p:sp>
      <p:sp>
        <p:nvSpPr>
          <p:cNvPr id="122883" name="Content Placeholder 2">
            <a:extLst>
              <a:ext uri="{FF2B5EF4-FFF2-40B4-BE49-F238E27FC236}">
                <a16:creationId xmlns:a16="http://schemas.microsoft.com/office/drawing/2014/main" id="{D631710E-935B-49D2-ABC2-3AA06A6A8EA4}"/>
              </a:ext>
            </a:extLst>
          </p:cNvPr>
          <p:cNvSpPr>
            <a:spLocks noGrp="1" noChangeArrowheads="1"/>
          </p:cNvSpPr>
          <p:nvPr>
            <p:ph idx="1"/>
          </p:nvPr>
        </p:nvSpPr>
        <p:spPr>
          <a:xfrm>
            <a:off x="1768876" y="800747"/>
            <a:ext cx="5760177" cy="3947602"/>
          </a:xfrm>
        </p:spPr>
        <p:txBody>
          <a:bodyPr/>
          <a:lstStyle/>
          <a:p>
            <a:r>
              <a:rPr lang="en-IN" altLang="en-US" dirty="0"/>
              <a:t>Periodic rehashing</a:t>
            </a:r>
          </a:p>
          <a:p>
            <a:pPr lvl="1"/>
            <a:r>
              <a:rPr lang="en-IN" altLang="en-US" dirty="0"/>
              <a:t>If number of entries in a hash table becomes (say) 1.5 times size of hash table, </a:t>
            </a:r>
          </a:p>
          <a:p>
            <a:pPr lvl="2"/>
            <a:r>
              <a:rPr lang="en-IN" altLang="en-US" dirty="0"/>
              <a:t>create new hash table of size  (say) 2 times the size of the previous hash table</a:t>
            </a:r>
          </a:p>
          <a:p>
            <a:pPr lvl="2"/>
            <a:r>
              <a:rPr lang="en-IN" altLang="en-US" dirty="0"/>
              <a:t>Rehash all entries to new table</a:t>
            </a:r>
          </a:p>
          <a:p>
            <a:r>
              <a:rPr lang="en-IN" altLang="en-US" dirty="0"/>
              <a:t>Linear Hashing</a:t>
            </a:r>
          </a:p>
          <a:p>
            <a:pPr lvl="1"/>
            <a:r>
              <a:rPr lang="en-IN" altLang="en-US" dirty="0"/>
              <a:t>Do rehashing in an incremental manner</a:t>
            </a:r>
          </a:p>
          <a:p>
            <a:r>
              <a:rPr lang="en-IN" altLang="en-US" dirty="0"/>
              <a:t>Extendable Hashing</a:t>
            </a:r>
          </a:p>
          <a:p>
            <a:pPr lvl="1"/>
            <a:r>
              <a:rPr lang="en-IN" altLang="en-US" dirty="0"/>
              <a:t>Tailored to disk based hashing, with buckets shared by multiple hash values</a:t>
            </a:r>
          </a:p>
          <a:p>
            <a:pPr lvl="1"/>
            <a:r>
              <a:rPr lang="en-IN" altLang="en-US" dirty="0"/>
              <a:t>Doubling of # of entries in hash table, without doubling # of buckets</a:t>
            </a:r>
          </a:p>
        </p:txBody>
      </p:sp>
    </p:spTree>
    <p:extLst>
      <p:ext uri="{BB962C8B-B14F-4D97-AF65-F5344CB8AC3E}">
        <p14:creationId xmlns:p14="http://schemas.microsoft.com/office/powerpoint/2010/main" val="3675169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Row versus Columnar Storage</a:t>
            </a:r>
          </a:p>
        </p:txBody>
      </p:sp>
      <p:pic>
        <p:nvPicPr>
          <p:cNvPr id="2" name="Picture 1">
            <a:extLst>
              <a:ext uri="{FF2B5EF4-FFF2-40B4-BE49-F238E27FC236}">
                <a16:creationId xmlns:a16="http://schemas.microsoft.com/office/drawing/2014/main" id="{956F8DD7-FB61-A440-AAFD-9E6F7545B280}"/>
              </a:ext>
            </a:extLst>
          </p:cNvPr>
          <p:cNvPicPr>
            <a:picLocks noChangeAspect="1"/>
          </p:cNvPicPr>
          <p:nvPr/>
        </p:nvPicPr>
        <p:blipFill>
          <a:blip r:embed="rId2"/>
          <a:stretch>
            <a:fillRect/>
          </a:stretch>
        </p:blipFill>
        <p:spPr>
          <a:xfrm>
            <a:off x="838200" y="461665"/>
            <a:ext cx="5724860" cy="4014470"/>
          </a:xfrm>
          <a:prstGeom prst="rect">
            <a:avLst/>
          </a:prstGeom>
        </p:spPr>
      </p:pic>
      <p:sp>
        <p:nvSpPr>
          <p:cNvPr id="10" name="Rectangle 9">
            <a:extLst>
              <a:ext uri="{FF2B5EF4-FFF2-40B4-BE49-F238E27FC236}">
                <a16:creationId xmlns:a16="http://schemas.microsoft.com/office/drawing/2014/main" id="{53D2D0F1-8705-FD4A-8EED-5B77CA8DF918}"/>
              </a:ext>
            </a:extLst>
          </p:cNvPr>
          <p:cNvSpPr/>
          <p:nvPr/>
        </p:nvSpPr>
        <p:spPr>
          <a:xfrm>
            <a:off x="152400" y="4420225"/>
            <a:ext cx="8153400" cy="261610"/>
          </a:xfrm>
          <a:prstGeom prst="rect">
            <a:avLst/>
          </a:prstGeom>
        </p:spPr>
        <p:txBody>
          <a:bodyPr wrap="square">
            <a:spAutoFit/>
          </a:bodyPr>
          <a:lstStyle/>
          <a:p>
            <a:r>
              <a:rPr lang="en-US" sz="1100" dirty="0">
                <a:hlinkClick r:id="rId3"/>
              </a:rPr>
              <a:t>https://softwareengineeringdaily.com/2017/01/13/columnar-data-apache-arrow-and-parquet-with-julien-le-dem-and-jacques-nadeau/</a:t>
            </a:r>
            <a:endParaRPr lang="en-US" sz="1100" dirty="0"/>
          </a:p>
        </p:txBody>
      </p:sp>
    </p:spTree>
    <p:extLst>
      <p:ext uri="{BB962C8B-B14F-4D97-AF65-F5344CB8AC3E}">
        <p14:creationId xmlns:p14="http://schemas.microsoft.com/office/powerpoint/2010/main" val="6470990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2514" name="Rectangle 2">
            <a:extLst>
              <a:ext uri="{FF2B5EF4-FFF2-40B4-BE49-F238E27FC236}">
                <a16:creationId xmlns:a16="http://schemas.microsoft.com/office/drawing/2014/main" id="{C6973200-5778-4C3E-B831-BA4D4B58291E}"/>
              </a:ext>
            </a:extLst>
          </p:cNvPr>
          <p:cNvSpPr>
            <a:spLocks noGrp="1" noChangeArrowheads="1"/>
          </p:cNvSpPr>
          <p:nvPr>
            <p:ph type="title"/>
          </p:nvPr>
        </p:nvSpPr>
        <p:spPr>
          <a:xfrm>
            <a:off x="1419225" y="171450"/>
            <a:ext cx="6815138" cy="342900"/>
          </a:xfrm>
        </p:spPr>
        <p:txBody>
          <a:bodyPr/>
          <a:lstStyle/>
          <a:p>
            <a:pPr>
              <a:defRPr/>
            </a:pPr>
            <a:r>
              <a:rPr lang="en-US" altLang="en-US">
                <a:effectLst>
                  <a:outerShdw blurRad="38100" dist="38100" dir="2700000" algn="tl">
                    <a:srgbClr val="C0C0C0"/>
                  </a:outerShdw>
                </a:effectLst>
              </a:rPr>
              <a:t>Comparison of Ordered Indexing and Hashing</a:t>
            </a:r>
          </a:p>
        </p:txBody>
      </p:sp>
      <p:sp>
        <p:nvSpPr>
          <p:cNvPr id="123907" name="Rectangle 3">
            <a:extLst>
              <a:ext uri="{FF2B5EF4-FFF2-40B4-BE49-F238E27FC236}">
                <a16:creationId xmlns:a16="http://schemas.microsoft.com/office/drawing/2014/main" id="{5748324B-2425-4374-8C0E-BD482CFCFBD9}"/>
              </a:ext>
            </a:extLst>
          </p:cNvPr>
          <p:cNvSpPr>
            <a:spLocks noGrp="1" noChangeArrowheads="1"/>
          </p:cNvSpPr>
          <p:nvPr>
            <p:ph type="body" idx="1"/>
          </p:nvPr>
        </p:nvSpPr>
        <p:spPr>
          <a:xfrm>
            <a:off x="1788851" y="820342"/>
            <a:ext cx="5712781" cy="3677840"/>
          </a:xfrm>
        </p:spPr>
        <p:txBody>
          <a:bodyPr/>
          <a:lstStyle/>
          <a:p>
            <a:r>
              <a:rPr lang="en-US" altLang="en-US" dirty="0"/>
              <a:t>Cost of periodic re-organization</a:t>
            </a:r>
          </a:p>
          <a:p>
            <a:r>
              <a:rPr lang="en-US" altLang="en-US" dirty="0"/>
              <a:t>Relative frequency of insertions and deletions</a:t>
            </a:r>
          </a:p>
          <a:p>
            <a:r>
              <a:rPr lang="en-US" altLang="en-US" dirty="0"/>
              <a:t>Is it desirable to optimize average access time at the expense of worst-case access time?</a:t>
            </a:r>
          </a:p>
          <a:p>
            <a:r>
              <a:rPr lang="en-US" altLang="en-US" dirty="0"/>
              <a:t>Expected type of queries:</a:t>
            </a:r>
          </a:p>
          <a:p>
            <a:pPr lvl="1"/>
            <a:r>
              <a:rPr lang="en-US" altLang="en-US" dirty="0"/>
              <a:t>Hashing is generally better at retrieving records having a specified value of the key.</a:t>
            </a:r>
          </a:p>
          <a:p>
            <a:pPr lvl="1"/>
            <a:r>
              <a:rPr lang="en-US" altLang="en-US" dirty="0"/>
              <a:t>If range queries are common, ordered indices are to be preferred</a:t>
            </a:r>
          </a:p>
          <a:p>
            <a:r>
              <a:rPr lang="en-US" altLang="en-US" dirty="0"/>
              <a:t>In practice:</a:t>
            </a:r>
          </a:p>
          <a:p>
            <a:pPr lvl="1"/>
            <a:r>
              <a:rPr lang="en-US" altLang="en-US" dirty="0"/>
              <a:t>PostgreSQL supports hash indices, but discourages use due to poor performance</a:t>
            </a:r>
          </a:p>
          <a:p>
            <a:pPr lvl="1"/>
            <a:r>
              <a:rPr lang="en-US" altLang="en-US" dirty="0"/>
              <a:t>Oracle supports static hash organization, but not hash indices</a:t>
            </a:r>
          </a:p>
          <a:p>
            <a:pPr lvl="1"/>
            <a:r>
              <a:rPr lang="en-US" altLang="en-US" dirty="0" err="1"/>
              <a:t>SQLServer</a:t>
            </a:r>
            <a:r>
              <a:rPr lang="en-US" altLang="en-US" dirty="0"/>
              <a:t> supports only B</a:t>
            </a:r>
            <a:r>
              <a:rPr lang="en-US" altLang="en-US" baseline="30000" dirty="0"/>
              <a:t>+</a:t>
            </a:r>
            <a:r>
              <a:rPr lang="en-US" altLang="en-US" dirty="0"/>
              <a:t>-trees</a:t>
            </a:r>
          </a:p>
        </p:txBody>
      </p:sp>
    </p:spTree>
    <p:extLst>
      <p:ext uri="{BB962C8B-B14F-4D97-AF65-F5344CB8AC3E}">
        <p14:creationId xmlns:p14="http://schemas.microsoft.com/office/powerpoint/2010/main" val="37362957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1074" name="Rectangle 2">
            <a:extLst>
              <a:ext uri="{FF2B5EF4-FFF2-40B4-BE49-F238E27FC236}">
                <a16:creationId xmlns:a16="http://schemas.microsoft.com/office/drawing/2014/main" id="{2C9F485D-F4F8-4455-9371-C52B178D548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Multiple-Key Access</a:t>
            </a:r>
          </a:p>
        </p:txBody>
      </p:sp>
      <p:sp>
        <p:nvSpPr>
          <p:cNvPr id="1411075" name="Rectangle 3">
            <a:extLst>
              <a:ext uri="{FF2B5EF4-FFF2-40B4-BE49-F238E27FC236}">
                <a16:creationId xmlns:a16="http://schemas.microsoft.com/office/drawing/2014/main" id="{D9D8D23E-D0D5-474D-899D-518B5857DB5B}"/>
              </a:ext>
            </a:extLst>
          </p:cNvPr>
          <p:cNvSpPr>
            <a:spLocks noGrp="1" noChangeArrowheads="1"/>
          </p:cNvSpPr>
          <p:nvPr>
            <p:ph type="body" idx="1"/>
          </p:nvPr>
        </p:nvSpPr>
        <p:spPr>
          <a:xfrm>
            <a:off x="1764506" y="826294"/>
            <a:ext cx="5715000" cy="3486150"/>
          </a:xfrm>
        </p:spPr>
        <p:txBody>
          <a:bodyPr/>
          <a:lstStyle/>
          <a:p>
            <a:pPr>
              <a:lnSpc>
                <a:spcPct val="90000"/>
              </a:lnSpc>
            </a:pPr>
            <a:r>
              <a:rPr lang="en-US" altLang="en-US" dirty="0"/>
              <a:t>Use multiple indices for certain types of queries.</a:t>
            </a:r>
          </a:p>
          <a:p>
            <a:pPr>
              <a:lnSpc>
                <a:spcPct val="90000"/>
              </a:lnSpc>
            </a:pPr>
            <a:r>
              <a:rPr lang="en-US" altLang="en-US" dirty="0"/>
              <a:t>Example: </a:t>
            </a:r>
          </a:p>
          <a:p>
            <a:pPr lvl="1">
              <a:lnSpc>
                <a:spcPct val="90000"/>
              </a:lnSpc>
              <a:buFont typeface="Monotype Sorts" pitchFamily="-65" charset="2"/>
              <a:buNone/>
            </a:pPr>
            <a:r>
              <a:rPr lang="en-US" altLang="en-US" b="1" dirty="0"/>
              <a:t>select </a:t>
            </a:r>
            <a:r>
              <a:rPr lang="en-US" altLang="en-US" i="1" dirty="0"/>
              <a:t>ID</a:t>
            </a:r>
          </a:p>
          <a:p>
            <a:pPr lvl="1">
              <a:lnSpc>
                <a:spcPct val="90000"/>
              </a:lnSpc>
              <a:buFont typeface="Monotype Sorts" pitchFamily="-65" charset="2"/>
              <a:buNone/>
            </a:pPr>
            <a:r>
              <a:rPr lang="en-US" altLang="en-US" b="1" dirty="0"/>
              <a:t>from</a:t>
            </a:r>
            <a:r>
              <a:rPr lang="en-US" altLang="en-US" i="1" dirty="0"/>
              <a:t> instructor</a:t>
            </a:r>
          </a:p>
          <a:p>
            <a:pPr lvl="1">
              <a:lnSpc>
                <a:spcPct val="90000"/>
              </a:lnSpc>
              <a:buFont typeface="Monotype Sorts" pitchFamily="-65" charset="2"/>
              <a:buNone/>
            </a:pPr>
            <a:r>
              <a:rPr lang="en-US" altLang="en-US" b="1" dirty="0"/>
              <a:t>where</a:t>
            </a:r>
            <a:r>
              <a:rPr lang="en-US" altLang="en-US" i="1" dirty="0"/>
              <a:t> dept_name </a:t>
            </a:r>
            <a:r>
              <a:rPr lang="en-US" altLang="en-US" dirty="0"/>
              <a:t>= </a:t>
            </a:r>
            <a:r>
              <a:rPr lang="ja-JP" altLang="en-US" dirty="0"/>
              <a:t>“</a:t>
            </a:r>
            <a:r>
              <a:rPr lang="en-US" altLang="ja-JP" dirty="0"/>
              <a:t>Finance</a:t>
            </a:r>
            <a:r>
              <a:rPr lang="ja-JP" altLang="en-US" dirty="0"/>
              <a:t>”</a:t>
            </a:r>
            <a:r>
              <a:rPr lang="en-US" altLang="ja-JP" dirty="0"/>
              <a:t> </a:t>
            </a:r>
            <a:r>
              <a:rPr lang="en-US" altLang="ja-JP" b="1" dirty="0"/>
              <a:t>and </a:t>
            </a:r>
            <a:r>
              <a:rPr lang="en-US" altLang="ja-JP" i="1" dirty="0"/>
              <a:t> salary</a:t>
            </a:r>
            <a:r>
              <a:rPr lang="en-US" altLang="ja-JP" dirty="0"/>
              <a:t> = 80000</a:t>
            </a:r>
          </a:p>
          <a:p>
            <a:pPr>
              <a:lnSpc>
                <a:spcPct val="90000"/>
              </a:lnSpc>
            </a:pPr>
            <a:r>
              <a:rPr lang="en-US" altLang="en-US" dirty="0"/>
              <a:t>Possible strategies for processing query using indices on single attributes:</a:t>
            </a:r>
          </a:p>
          <a:p>
            <a:pPr lvl="1">
              <a:lnSpc>
                <a:spcPct val="90000"/>
              </a:lnSpc>
              <a:buFont typeface="Monotype Sorts" pitchFamily="-65" charset="2"/>
              <a:buNone/>
            </a:pPr>
            <a:r>
              <a:rPr lang="en-US" altLang="en-US" dirty="0"/>
              <a:t>1.	Use index on </a:t>
            </a:r>
            <a:r>
              <a:rPr lang="en-US" altLang="en-US" i="1" dirty="0"/>
              <a:t>dept_name </a:t>
            </a:r>
            <a:r>
              <a:rPr lang="en-US" altLang="en-US" dirty="0"/>
              <a:t>to find instructors with department name Finance; test </a:t>
            </a:r>
            <a:r>
              <a:rPr lang="en-US" altLang="en-US" i="1" dirty="0"/>
              <a:t>salary = 80000 </a:t>
            </a:r>
          </a:p>
          <a:p>
            <a:pPr lvl="1">
              <a:lnSpc>
                <a:spcPct val="90000"/>
              </a:lnSpc>
              <a:buFont typeface="Monotype Sorts" pitchFamily="-65" charset="2"/>
              <a:buNone/>
            </a:pPr>
            <a:r>
              <a:rPr lang="en-US" altLang="en-US" i="1" dirty="0"/>
              <a:t>2.	</a:t>
            </a:r>
            <a:r>
              <a:rPr lang="en-US" altLang="en-US" dirty="0"/>
              <a:t>Use index</a:t>
            </a:r>
            <a:r>
              <a:rPr lang="en-US" altLang="en-US" i="1" dirty="0"/>
              <a:t> </a:t>
            </a:r>
            <a:r>
              <a:rPr lang="en-US" altLang="en-US" dirty="0"/>
              <a:t>on</a:t>
            </a:r>
            <a:r>
              <a:rPr lang="en-US" altLang="en-US" i="1" dirty="0"/>
              <a:t> salary </a:t>
            </a:r>
            <a:r>
              <a:rPr lang="en-US" altLang="en-US" dirty="0"/>
              <a:t>to find instructors with a salary of $80000; test</a:t>
            </a:r>
            <a:r>
              <a:rPr lang="en-US" altLang="en-US" i="1" dirty="0"/>
              <a:t> dept_name = </a:t>
            </a:r>
            <a:r>
              <a:rPr lang="ja-JP" altLang="en-US" dirty="0"/>
              <a:t>“</a:t>
            </a:r>
            <a:r>
              <a:rPr lang="en-US" altLang="ja-JP" dirty="0"/>
              <a:t>Finance</a:t>
            </a:r>
            <a:r>
              <a:rPr lang="ja-JP" altLang="en-US" dirty="0"/>
              <a:t>”</a:t>
            </a:r>
            <a:r>
              <a:rPr lang="en-US" altLang="ja-JP" dirty="0"/>
              <a:t>.</a:t>
            </a:r>
          </a:p>
          <a:p>
            <a:pPr lvl="1">
              <a:lnSpc>
                <a:spcPct val="90000"/>
              </a:lnSpc>
              <a:buFont typeface="Monotype Sorts" pitchFamily="-65" charset="2"/>
              <a:buNone/>
            </a:pPr>
            <a:r>
              <a:rPr lang="en-US" altLang="en-US" dirty="0"/>
              <a:t>3.	Use </a:t>
            </a:r>
            <a:r>
              <a:rPr lang="en-US" altLang="en-US" i="1" dirty="0"/>
              <a:t>dept_name </a:t>
            </a:r>
            <a:r>
              <a:rPr lang="en-US" altLang="en-US" dirty="0"/>
              <a:t>index to find pointers to all records pertaining to the </a:t>
            </a:r>
            <a:r>
              <a:rPr lang="ja-JP" altLang="en-US" dirty="0"/>
              <a:t>“</a:t>
            </a:r>
            <a:r>
              <a:rPr lang="en-US" altLang="ja-JP" dirty="0"/>
              <a:t>Finance</a:t>
            </a:r>
            <a:r>
              <a:rPr lang="ja-JP" altLang="en-US" dirty="0"/>
              <a:t>”</a:t>
            </a:r>
            <a:r>
              <a:rPr lang="en-US" altLang="ja-JP" dirty="0"/>
              <a:t> department.  Similarly use index on </a:t>
            </a:r>
            <a:r>
              <a:rPr lang="en-US" altLang="ja-JP" i="1" dirty="0"/>
              <a:t>salary</a:t>
            </a:r>
            <a:r>
              <a:rPr lang="en-US" altLang="ja-JP" dirty="0"/>
              <a:t>.  Take intersection of both sets of pointers obtained.</a:t>
            </a:r>
            <a:endParaRPr lang="en-US" altLang="en-US" dirty="0"/>
          </a:p>
        </p:txBody>
      </p:sp>
    </p:spTree>
    <p:extLst>
      <p:ext uri="{BB962C8B-B14F-4D97-AF65-F5344CB8AC3E}">
        <p14:creationId xmlns:p14="http://schemas.microsoft.com/office/powerpoint/2010/main" val="20397708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1107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1107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110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22" name="Rectangle 2">
            <a:extLst>
              <a:ext uri="{FF2B5EF4-FFF2-40B4-BE49-F238E27FC236}">
                <a16:creationId xmlns:a16="http://schemas.microsoft.com/office/drawing/2014/main" id="{07F3202C-0109-474E-85DE-199E30FA34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Indices on Multiple Keys</a:t>
            </a:r>
          </a:p>
        </p:txBody>
      </p:sp>
      <p:sp>
        <p:nvSpPr>
          <p:cNvPr id="97283" name="Rectangle 3">
            <a:extLst>
              <a:ext uri="{FF2B5EF4-FFF2-40B4-BE49-F238E27FC236}">
                <a16:creationId xmlns:a16="http://schemas.microsoft.com/office/drawing/2014/main" id="{AD96BC10-12FC-4600-B3FD-7FCE70F4B316}"/>
              </a:ext>
            </a:extLst>
          </p:cNvPr>
          <p:cNvSpPr>
            <a:spLocks noGrp="1" noChangeArrowheads="1"/>
          </p:cNvSpPr>
          <p:nvPr>
            <p:ph type="body" idx="1"/>
          </p:nvPr>
        </p:nvSpPr>
        <p:spPr>
          <a:xfrm>
            <a:off x="1768876" y="800747"/>
            <a:ext cx="5760177" cy="3947602"/>
          </a:xfrm>
        </p:spPr>
        <p:txBody>
          <a:bodyPr/>
          <a:lstStyle/>
          <a:p>
            <a:r>
              <a:rPr lang="en-US" altLang="en-US" b="1" dirty="0">
                <a:solidFill>
                  <a:srgbClr val="002060"/>
                </a:solidFill>
              </a:rPr>
              <a:t>Composite search keys</a:t>
            </a:r>
            <a:r>
              <a:rPr lang="en-US" altLang="en-US" dirty="0">
                <a:solidFill>
                  <a:srgbClr val="002060"/>
                </a:solidFill>
              </a:rPr>
              <a:t> </a:t>
            </a:r>
            <a:r>
              <a:rPr lang="en-US" altLang="en-US" dirty="0"/>
              <a:t>are search keys containing more than one attribute</a:t>
            </a:r>
          </a:p>
          <a:p>
            <a:pPr lvl="1"/>
            <a:r>
              <a:rPr lang="en-US" altLang="en-US" dirty="0"/>
              <a:t>E.g., (</a:t>
            </a:r>
            <a:r>
              <a:rPr lang="en-US" altLang="en-US" i="1" dirty="0"/>
              <a:t>dept_name, salary</a:t>
            </a:r>
            <a:r>
              <a:rPr lang="en-US" altLang="en-US" dirty="0"/>
              <a:t>)</a:t>
            </a:r>
          </a:p>
          <a:p>
            <a:r>
              <a:rPr lang="en-US" altLang="en-US" dirty="0"/>
              <a:t>Lexicographic ordering: (a</a:t>
            </a:r>
            <a:r>
              <a:rPr lang="en-US" altLang="en-US" baseline="-25000" dirty="0"/>
              <a:t>1</a:t>
            </a:r>
            <a:r>
              <a:rPr lang="en-US" altLang="en-US" dirty="0"/>
              <a:t>, a</a:t>
            </a:r>
            <a:r>
              <a:rPr lang="en-US" altLang="en-US" baseline="-25000" dirty="0"/>
              <a:t>2</a:t>
            </a:r>
            <a:r>
              <a:rPr lang="en-US" altLang="en-US" dirty="0"/>
              <a:t>) &lt; (b</a:t>
            </a:r>
            <a:r>
              <a:rPr lang="en-US" altLang="en-US" baseline="-25000" dirty="0"/>
              <a:t>1</a:t>
            </a:r>
            <a:r>
              <a:rPr lang="en-US" altLang="en-US" dirty="0"/>
              <a:t>, b</a:t>
            </a:r>
            <a:r>
              <a:rPr lang="en-US" altLang="en-US" baseline="-25000" dirty="0"/>
              <a:t>2</a:t>
            </a:r>
            <a:r>
              <a:rPr lang="en-US" altLang="en-US" dirty="0"/>
              <a:t>) if either </a:t>
            </a:r>
          </a:p>
          <a:p>
            <a:pPr lvl="1"/>
            <a:r>
              <a:rPr lang="en-US" altLang="en-US" dirty="0"/>
              <a:t>a</a:t>
            </a:r>
            <a:r>
              <a:rPr lang="en-US" altLang="en-US" baseline="-25000" dirty="0"/>
              <a:t>1</a:t>
            </a:r>
            <a:r>
              <a:rPr lang="en-US" altLang="en-US" dirty="0"/>
              <a:t> &lt; b</a:t>
            </a:r>
            <a:r>
              <a:rPr lang="en-US" altLang="en-US" baseline="-25000" dirty="0"/>
              <a:t>1</a:t>
            </a:r>
            <a:r>
              <a:rPr lang="en-US" altLang="en-US" dirty="0"/>
              <a:t>, or </a:t>
            </a:r>
          </a:p>
          <a:p>
            <a:pPr lvl="1"/>
            <a:r>
              <a:rPr lang="en-US" altLang="en-US" dirty="0"/>
              <a:t>a</a:t>
            </a:r>
            <a:r>
              <a:rPr lang="en-US" altLang="en-US" baseline="-25000" dirty="0"/>
              <a:t>1</a:t>
            </a:r>
            <a:r>
              <a:rPr lang="en-US" altLang="en-US" dirty="0"/>
              <a:t>=b</a:t>
            </a:r>
            <a:r>
              <a:rPr lang="en-US" altLang="en-US" baseline="-25000" dirty="0"/>
              <a:t>1</a:t>
            </a:r>
            <a:r>
              <a:rPr lang="en-US" altLang="en-US" dirty="0"/>
              <a:t> and  a</a:t>
            </a:r>
            <a:r>
              <a:rPr lang="en-US" altLang="en-US" baseline="-25000" dirty="0"/>
              <a:t>2</a:t>
            </a:r>
            <a:r>
              <a:rPr lang="en-US" altLang="en-US" dirty="0"/>
              <a:t> &lt; b</a:t>
            </a:r>
            <a:r>
              <a:rPr lang="en-US" altLang="en-US" baseline="-25000" dirty="0"/>
              <a:t>2</a:t>
            </a:r>
          </a:p>
        </p:txBody>
      </p:sp>
    </p:spTree>
    <p:extLst>
      <p:ext uri="{BB962C8B-B14F-4D97-AF65-F5344CB8AC3E}">
        <p14:creationId xmlns:p14="http://schemas.microsoft.com/office/powerpoint/2010/main" val="28115961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170" name="Rectangle 2">
            <a:extLst>
              <a:ext uri="{FF2B5EF4-FFF2-40B4-BE49-F238E27FC236}">
                <a16:creationId xmlns:a16="http://schemas.microsoft.com/office/drawing/2014/main" id="{F9B8536D-5A49-4AA7-8186-E709FA04D1C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Indices on Multiple Attributes</a:t>
            </a:r>
          </a:p>
        </p:txBody>
      </p:sp>
      <p:sp>
        <p:nvSpPr>
          <p:cNvPr id="99331" name="Rectangle 3">
            <a:extLst>
              <a:ext uri="{FF2B5EF4-FFF2-40B4-BE49-F238E27FC236}">
                <a16:creationId xmlns:a16="http://schemas.microsoft.com/office/drawing/2014/main" id="{95EF6C0B-7AB3-42F5-A676-8C10A613CDA1}"/>
              </a:ext>
            </a:extLst>
          </p:cNvPr>
          <p:cNvSpPr>
            <a:spLocks noGrp="1" noChangeArrowheads="1"/>
          </p:cNvSpPr>
          <p:nvPr>
            <p:ph type="body" idx="1"/>
          </p:nvPr>
        </p:nvSpPr>
        <p:spPr>
          <a:xfrm>
            <a:off x="1944295" y="1425176"/>
            <a:ext cx="5600700" cy="3102769"/>
          </a:xfrm>
        </p:spPr>
        <p:txBody>
          <a:bodyPr/>
          <a:lstStyle/>
          <a:p>
            <a:r>
              <a:rPr lang="en-US" altLang="en-US" dirty="0"/>
              <a:t> With the </a:t>
            </a:r>
            <a:r>
              <a:rPr lang="en-US" altLang="en-US" b="1" dirty="0"/>
              <a:t>where</a:t>
            </a:r>
            <a:r>
              <a:rPr lang="en-US" altLang="en-US" dirty="0"/>
              <a:t> clause</a:t>
            </a:r>
            <a:br>
              <a:rPr lang="en-US" altLang="en-US" dirty="0"/>
            </a:br>
            <a:r>
              <a:rPr lang="en-US" altLang="en-US" dirty="0"/>
              <a:t>           </a:t>
            </a:r>
            <a:r>
              <a:rPr lang="en-US" altLang="en-US" b="1" dirty="0"/>
              <a:t>where</a:t>
            </a:r>
            <a:r>
              <a:rPr lang="en-US" altLang="en-US" i="1" dirty="0"/>
              <a:t> dept_name =</a:t>
            </a:r>
            <a:r>
              <a:rPr lang="en-US" altLang="en-US" dirty="0"/>
              <a:t> </a:t>
            </a:r>
            <a:r>
              <a:rPr lang="ja-JP" altLang="en-US" dirty="0"/>
              <a:t>“</a:t>
            </a:r>
            <a:r>
              <a:rPr lang="en-US" altLang="ja-JP" dirty="0"/>
              <a:t>Finance</a:t>
            </a:r>
            <a:r>
              <a:rPr lang="ja-JP" altLang="en-US" dirty="0"/>
              <a:t>”</a:t>
            </a:r>
            <a:r>
              <a:rPr lang="en-US" altLang="ja-JP" dirty="0"/>
              <a:t> </a:t>
            </a:r>
            <a:r>
              <a:rPr lang="en-US" altLang="ja-JP" b="1" dirty="0"/>
              <a:t>and</a:t>
            </a:r>
            <a:r>
              <a:rPr lang="en-US" altLang="ja-JP" dirty="0"/>
              <a:t> </a:t>
            </a:r>
            <a:r>
              <a:rPr lang="en-US" altLang="ja-JP" i="1" dirty="0"/>
              <a:t>salary = </a:t>
            </a:r>
            <a:r>
              <a:rPr lang="en-US" altLang="ja-JP" dirty="0"/>
              <a:t>80000</a:t>
            </a:r>
            <a:br>
              <a:rPr lang="en-US" altLang="ja-JP" dirty="0"/>
            </a:br>
            <a:r>
              <a:rPr lang="en-US" altLang="ja-JP" dirty="0"/>
              <a:t>the index on (</a:t>
            </a:r>
            <a:r>
              <a:rPr lang="en-US" altLang="ja-JP" i="1" dirty="0"/>
              <a:t>dept_name, salary</a:t>
            </a:r>
            <a:r>
              <a:rPr lang="en-US" altLang="ja-JP" dirty="0"/>
              <a:t>) can be used to fetch only records that satisfy both conditions.</a:t>
            </a:r>
          </a:p>
          <a:p>
            <a:pPr lvl="1"/>
            <a:r>
              <a:rPr lang="en-US" altLang="en-US" dirty="0"/>
              <a:t>Using separate indices in less efficient — we may fetch many records (or pointers) that satisfy only one of the conditions.</a:t>
            </a:r>
          </a:p>
          <a:p>
            <a:r>
              <a:rPr lang="en-US" altLang="en-US" dirty="0"/>
              <a:t>Can also efficiently handle </a:t>
            </a:r>
            <a:br>
              <a:rPr lang="en-US" altLang="en-US" dirty="0"/>
            </a:br>
            <a:r>
              <a:rPr lang="en-US" altLang="en-US" dirty="0"/>
              <a:t>           </a:t>
            </a:r>
            <a:r>
              <a:rPr lang="en-US" altLang="en-US" b="1" dirty="0"/>
              <a:t>where</a:t>
            </a:r>
            <a:r>
              <a:rPr lang="en-US" altLang="en-US" i="1" dirty="0"/>
              <a:t> dept_name</a:t>
            </a:r>
            <a:r>
              <a:rPr lang="en-US" altLang="en-US" dirty="0"/>
              <a:t> = </a:t>
            </a:r>
            <a:r>
              <a:rPr lang="ja-JP" altLang="en-US" dirty="0"/>
              <a:t>“</a:t>
            </a:r>
            <a:r>
              <a:rPr lang="en-US" altLang="ja-JP" dirty="0"/>
              <a:t>Finance</a:t>
            </a:r>
            <a:r>
              <a:rPr lang="ja-JP" altLang="en-US" dirty="0"/>
              <a:t>”</a:t>
            </a:r>
            <a:r>
              <a:rPr lang="en-US" altLang="ja-JP" dirty="0"/>
              <a:t> </a:t>
            </a:r>
            <a:r>
              <a:rPr lang="en-US" altLang="ja-JP" b="1" dirty="0"/>
              <a:t>and </a:t>
            </a:r>
            <a:r>
              <a:rPr lang="en-US" altLang="ja-JP" i="1" dirty="0"/>
              <a:t>salary </a:t>
            </a:r>
            <a:r>
              <a:rPr lang="en-US" altLang="ja-JP" dirty="0"/>
              <a:t>&lt; 80000</a:t>
            </a:r>
          </a:p>
          <a:p>
            <a:r>
              <a:rPr lang="en-US" altLang="en-US" dirty="0"/>
              <a:t>But cannot efficiently handle</a:t>
            </a:r>
            <a:br>
              <a:rPr lang="en-US" altLang="en-US" dirty="0"/>
            </a:br>
            <a:r>
              <a:rPr lang="en-US" altLang="en-US" dirty="0"/>
              <a:t>          </a:t>
            </a:r>
            <a:r>
              <a:rPr lang="en-US" altLang="en-US" b="1" dirty="0"/>
              <a:t>where</a:t>
            </a:r>
            <a:r>
              <a:rPr lang="en-US" altLang="en-US" i="1" dirty="0"/>
              <a:t> dept_name </a:t>
            </a:r>
            <a:r>
              <a:rPr lang="en-US" altLang="en-US" dirty="0"/>
              <a:t>&lt; </a:t>
            </a:r>
            <a:r>
              <a:rPr lang="ja-JP" altLang="en-US" dirty="0"/>
              <a:t>“</a:t>
            </a:r>
            <a:r>
              <a:rPr lang="en-US" altLang="ja-JP" dirty="0"/>
              <a:t>Finance</a:t>
            </a:r>
            <a:r>
              <a:rPr lang="ja-JP" altLang="en-US" dirty="0"/>
              <a:t>”</a:t>
            </a:r>
            <a:r>
              <a:rPr lang="en-US" altLang="ja-JP" dirty="0"/>
              <a:t> </a:t>
            </a:r>
            <a:r>
              <a:rPr lang="en-US" altLang="ja-JP" b="1" dirty="0"/>
              <a:t>and</a:t>
            </a:r>
            <a:r>
              <a:rPr lang="en-US" altLang="ja-JP" dirty="0"/>
              <a:t> </a:t>
            </a:r>
            <a:r>
              <a:rPr lang="en-US" altLang="ja-JP" i="1" dirty="0"/>
              <a:t>balance = </a:t>
            </a:r>
            <a:r>
              <a:rPr lang="en-US" altLang="ja-JP" dirty="0"/>
              <a:t>80000</a:t>
            </a:r>
          </a:p>
          <a:p>
            <a:pPr lvl="1"/>
            <a:r>
              <a:rPr lang="en-US" altLang="en-US" dirty="0"/>
              <a:t>May fetch many records that satisfy the first but not the second condition</a:t>
            </a:r>
          </a:p>
        </p:txBody>
      </p:sp>
      <p:sp>
        <p:nvSpPr>
          <p:cNvPr id="99332" name="Text Box 4">
            <a:extLst>
              <a:ext uri="{FF2B5EF4-FFF2-40B4-BE49-F238E27FC236}">
                <a16:creationId xmlns:a16="http://schemas.microsoft.com/office/drawing/2014/main" id="{8D3DF4BA-274C-458D-939D-AD458329B10C}"/>
              </a:ext>
            </a:extLst>
          </p:cNvPr>
          <p:cNvSpPr txBox="1">
            <a:spLocks noChangeArrowheads="1"/>
          </p:cNvSpPr>
          <p:nvPr/>
        </p:nvSpPr>
        <p:spPr bwMode="auto">
          <a:xfrm>
            <a:off x="1818085" y="872051"/>
            <a:ext cx="5501879"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tabLst>
                <a:tab pos="2165350" algn="l"/>
              </a:tabLst>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tabLst>
                <a:tab pos="2165350" algn="l"/>
              </a:tabLst>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tabLst>
                <a:tab pos="2165350" algn="l"/>
              </a:tabLst>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tabLst>
                <a:tab pos="2165350" algn="l"/>
              </a:tabLst>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tabLst>
                <a:tab pos="1624013" algn="l"/>
              </a:tabLst>
            </a:pPr>
            <a:r>
              <a:rPr kumimoji="0" lang="en-US" altLang="en-US" sz="1275" dirty="0">
                <a:solidFill>
                  <a:srgbClr val="000000"/>
                </a:solidFill>
              </a:rPr>
              <a:t>Suppose we have an index on combined search-key</a:t>
            </a:r>
          </a:p>
          <a:p>
            <a:pPr defTabSz="685800" eaLnBrk="0" hangingPunct="0">
              <a:spcBef>
                <a:spcPct val="0"/>
              </a:spcBef>
              <a:buClrTx/>
              <a:buSzTx/>
              <a:buNone/>
              <a:tabLst>
                <a:tab pos="1624013" algn="l"/>
              </a:tabLst>
            </a:pPr>
            <a:r>
              <a:rPr kumimoji="0" lang="en-US" altLang="en-US" sz="1275" dirty="0">
                <a:solidFill>
                  <a:srgbClr val="000000"/>
                </a:solidFill>
              </a:rPr>
              <a:t>	(</a:t>
            </a:r>
            <a:r>
              <a:rPr kumimoji="0" lang="en-US" altLang="en-US" sz="1275" i="1" dirty="0">
                <a:solidFill>
                  <a:srgbClr val="000000"/>
                </a:solidFill>
              </a:rPr>
              <a:t>dept_name, salary</a:t>
            </a:r>
            <a:r>
              <a:rPr kumimoji="0" lang="en-US" altLang="en-US" sz="1275" dirty="0">
                <a:solidFill>
                  <a:srgbClr val="000000"/>
                </a:solidFill>
              </a:rPr>
              <a:t>).</a:t>
            </a:r>
          </a:p>
        </p:txBody>
      </p:sp>
    </p:spTree>
    <p:extLst>
      <p:ext uri="{BB962C8B-B14F-4D97-AF65-F5344CB8AC3E}">
        <p14:creationId xmlns:p14="http://schemas.microsoft.com/office/powerpoint/2010/main" val="28613589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55CBF40C-FDEC-4B51-82B6-F9A36EB1FB01}"/>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Other Features</a:t>
            </a:r>
          </a:p>
        </p:txBody>
      </p:sp>
      <p:sp>
        <p:nvSpPr>
          <p:cNvPr id="101379" name="Rectangle 3">
            <a:extLst>
              <a:ext uri="{FF2B5EF4-FFF2-40B4-BE49-F238E27FC236}">
                <a16:creationId xmlns:a16="http://schemas.microsoft.com/office/drawing/2014/main" id="{503E8A28-F44C-40DC-8B8E-0BEEC6E30511}"/>
              </a:ext>
            </a:extLst>
          </p:cNvPr>
          <p:cNvSpPr>
            <a:spLocks noGrp="1" noChangeArrowheads="1"/>
          </p:cNvSpPr>
          <p:nvPr>
            <p:ph type="body" idx="1"/>
          </p:nvPr>
        </p:nvSpPr>
        <p:spPr>
          <a:xfrm>
            <a:off x="1768876" y="800747"/>
            <a:ext cx="5760177" cy="3947602"/>
          </a:xfrm>
        </p:spPr>
        <p:txBody>
          <a:bodyPr/>
          <a:lstStyle/>
          <a:p>
            <a:r>
              <a:rPr lang="en-US" altLang="en-US" b="1" dirty="0">
                <a:solidFill>
                  <a:srgbClr val="002060"/>
                </a:solidFill>
              </a:rPr>
              <a:t>Covering indices</a:t>
            </a:r>
          </a:p>
          <a:p>
            <a:pPr lvl="1"/>
            <a:r>
              <a:rPr lang="en-US" altLang="en-US" dirty="0"/>
              <a:t>Add extra attributes to index so (some) queries can avoid fetching the actual records</a:t>
            </a:r>
          </a:p>
          <a:p>
            <a:pPr lvl="1"/>
            <a:r>
              <a:rPr lang="en-US" altLang="en-US" dirty="0"/>
              <a:t>Store extra attributes only at leaf</a:t>
            </a:r>
          </a:p>
          <a:p>
            <a:pPr lvl="2"/>
            <a:r>
              <a:rPr lang="en-US" altLang="en-US" dirty="0"/>
              <a:t>Why?</a:t>
            </a:r>
          </a:p>
          <a:p>
            <a:r>
              <a:rPr lang="en-US" altLang="en-US" dirty="0"/>
              <a:t>Particularly useful for secondary indices </a:t>
            </a:r>
          </a:p>
          <a:p>
            <a:pPr lvl="1"/>
            <a:r>
              <a:rPr lang="en-US" altLang="en-US" dirty="0"/>
              <a:t>Why?</a:t>
            </a:r>
          </a:p>
          <a:p>
            <a:endParaRPr lang="en-US" altLang="en-US" dirty="0"/>
          </a:p>
        </p:txBody>
      </p:sp>
    </p:spTree>
    <p:extLst>
      <p:ext uri="{BB962C8B-B14F-4D97-AF65-F5344CB8AC3E}">
        <p14:creationId xmlns:p14="http://schemas.microsoft.com/office/powerpoint/2010/main" val="6188354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77B1E-F09F-433B-9DE8-24CFCBDA49EA}"/>
              </a:ext>
            </a:extLst>
          </p:cNvPr>
          <p:cNvSpPr>
            <a:spLocks noGrp="1"/>
          </p:cNvSpPr>
          <p:nvPr>
            <p:ph type="title"/>
          </p:nvPr>
        </p:nvSpPr>
        <p:spPr/>
        <p:txBody>
          <a:bodyPr/>
          <a:lstStyle/>
          <a:p>
            <a:r>
              <a:rPr lang="en-IN" dirty="0"/>
              <a:t>Creation of Indices</a:t>
            </a:r>
          </a:p>
        </p:txBody>
      </p:sp>
      <p:sp>
        <p:nvSpPr>
          <p:cNvPr id="3" name="Content Placeholder 2">
            <a:extLst>
              <a:ext uri="{FF2B5EF4-FFF2-40B4-BE49-F238E27FC236}">
                <a16:creationId xmlns:a16="http://schemas.microsoft.com/office/drawing/2014/main" id="{9BD57C8A-9400-49E5-B6F4-9A1FD5044E54}"/>
              </a:ext>
            </a:extLst>
          </p:cNvPr>
          <p:cNvSpPr>
            <a:spLocks noGrp="1"/>
          </p:cNvSpPr>
          <p:nvPr>
            <p:ph idx="1"/>
          </p:nvPr>
        </p:nvSpPr>
        <p:spPr>
          <a:xfrm>
            <a:off x="1768876" y="800747"/>
            <a:ext cx="5739413" cy="3947602"/>
          </a:xfrm>
        </p:spPr>
        <p:txBody>
          <a:bodyPr/>
          <a:lstStyle/>
          <a:p>
            <a:r>
              <a:rPr lang="en-IN" dirty="0"/>
              <a:t>Example</a:t>
            </a:r>
            <a:br>
              <a:rPr lang="en-IN" b="1" dirty="0"/>
            </a:br>
            <a:r>
              <a:rPr lang="en-IN" b="1" dirty="0"/>
              <a:t>  </a:t>
            </a:r>
            <a:r>
              <a:rPr lang="en-IN" b="1" dirty="0">
                <a:solidFill>
                  <a:srgbClr val="002060"/>
                </a:solidFill>
              </a:rPr>
              <a:t>create index</a:t>
            </a:r>
            <a:r>
              <a:rPr lang="en-IN" dirty="0">
                <a:solidFill>
                  <a:srgbClr val="002060"/>
                </a:solidFill>
              </a:rPr>
              <a:t> </a:t>
            </a:r>
            <a:r>
              <a:rPr lang="en-IN" i="1" dirty="0" err="1"/>
              <a:t>takes_pk</a:t>
            </a:r>
            <a:r>
              <a:rPr lang="en-IN" dirty="0"/>
              <a:t> </a:t>
            </a:r>
            <a:r>
              <a:rPr lang="en-IN" b="1" dirty="0">
                <a:solidFill>
                  <a:srgbClr val="002060"/>
                </a:solidFill>
              </a:rPr>
              <a:t>on</a:t>
            </a:r>
            <a:r>
              <a:rPr lang="en-IN" dirty="0"/>
              <a:t> </a:t>
            </a:r>
            <a:r>
              <a:rPr lang="en-IN" i="1" dirty="0"/>
              <a:t>takes</a:t>
            </a:r>
            <a:r>
              <a:rPr lang="en-IN" dirty="0"/>
              <a:t> (</a:t>
            </a:r>
            <a:r>
              <a:rPr lang="en-IN" i="1" dirty="0" err="1"/>
              <a:t>ID,course_ID</a:t>
            </a:r>
            <a:r>
              <a:rPr lang="en-IN" i="1" dirty="0"/>
              <a:t>, year, semester, section</a:t>
            </a:r>
            <a:r>
              <a:rPr lang="en-IN" dirty="0"/>
              <a:t>)</a:t>
            </a:r>
            <a:br>
              <a:rPr lang="en-IN" dirty="0"/>
            </a:br>
            <a:r>
              <a:rPr lang="en-US" dirty="0"/>
              <a:t>  </a:t>
            </a:r>
            <a:r>
              <a:rPr lang="en-US" altLang="en-US" b="1" dirty="0">
                <a:solidFill>
                  <a:srgbClr val="002060"/>
                </a:solidFill>
              </a:rPr>
              <a:t>drop index</a:t>
            </a:r>
            <a:r>
              <a:rPr lang="en-US" altLang="en-US" b="1" dirty="0"/>
              <a:t> </a:t>
            </a:r>
            <a:r>
              <a:rPr lang="en-US" altLang="en-US" dirty="0"/>
              <a:t> </a:t>
            </a:r>
            <a:r>
              <a:rPr lang="en-US" altLang="en-US" i="1" dirty="0" err="1"/>
              <a:t>takes_pk</a:t>
            </a:r>
            <a:endParaRPr lang="en-US" altLang="en-US" dirty="0"/>
          </a:p>
          <a:p>
            <a:pPr>
              <a:tabLst>
                <a:tab pos="984647" algn="l"/>
                <a:tab pos="1590675" algn="l"/>
                <a:tab pos="3431381" algn="l"/>
                <a:tab pos="3733800" algn="l"/>
              </a:tabLst>
            </a:pPr>
            <a:r>
              <a:rPr lang="en-US" altLang="en-US" dirty="0"/>
              <a:t>Most database systems allow specification of type of index, and clustering.</a:t>
            </a:r>
            <a:endParaRPr lang="en-IN" dirty="0"/>
          </a:p>
          <a:p>
            <a:r>
              <a:rPr lang="en-IN" dirty="0"/>
              <a:t>Indices on primary key created automatically by all databases</a:t>
            </a:r>
          </a:p>
          <a:p>
            <a:pPr lvl="1"/>
            <a:r>
              <a:rPr lang="en-IN" dirty="0"/>
              <a:t>Why?</a:t>
            </a:r>
          </a:p>
          <a:p>
            <a:r>
              <a:rPr lang="en-IN" dirty="0"/>
              <a:t>Some database also create indices on foreign key attributes</a:t>
            </a:r>
          </a:p>
          <a:p>
            <a:pPr lvl="1"/>
            <a:r>
              <a:rPr lang="en-IN" dirty="0"/>
              <a:t>Why might such an index be useful for this query:</a:t>
            </a:r>
          </a:p>
          <a:p>
            <a:pPr lvl="2"/>
            <a:r>
              <a:rPr lang="en-IN" i="1" dirty="0"/>
              <a:t>takes </a:t>
            </a:r>
            <a:r>
              <a:rPr lang="en-IN" dirty="0"/>
              <a:t>⨝ </a:t>
            </a:r>
            <a:r>
              <a:rPr lang="el-GR" dirty="0"/>
              <a:t>σ</a:t>
            </a:r>
            <a:r>
              <a:rPr lang="en-IN" i="1" baseline="-25000" dirty="0"/>
              <a:t>name='Shankar'</a:t>
            </a:r>
            <a:r>
              <a:rPr lang="en-IN" i="1" dirty="0"/>
              <a:t> </a:t>
            </a:r>
            <a:r>
              <a:rPr lang="en-IN" dirty="0"/>
              <a:t>(</a:t>
            </a:r>
            <a:r>
              <a:rPr lang="en-IN" i="1" dirty="0"/>
              <a:t>student</a:t>
            </a:r>
            <a:r>
              <a:rPr lang="en-IN" dirty="0"/>
              <a:t>)</a:t>
            </a:r>
          </a:p>
          <a:p>
            <a:r>
              <a:rPr lang="en-IN" dirty="0"/>
              <a:t>Indices can greatly speed up lookups, but impose cost on updates</a:t>
            </a:r>
          </a:p>
          <a:p>
            <a:pPr lvl="1"/>
            <a:r>
              <a:rPr lang="en-IN" dirty="0"/>
              <a:t>Index tuning assistants/wizards supported on several databases to help choose indices, based on query and update workload</a:t>
            </a:r>
          </a:p>
          <a:p>
            <a:endParaRPr lang="en-IN" dirty="0"/>
          </a:p>
        </p:txBody>
      </p:sp>
    </p:spTree>
    <p:extLst>
      <p:ext uri="{BB962C8B-B14F-4D97-AF65-F5344CB8AC3E}">
        <p14:creationId xmlns:p14="http://schemas.microsoft.com/office/powerpoint/2010/main" val="12046364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02" name="Rectangle 2">
            <a:extLst>
              <a:ext uri="{FF2B5EF4-FFF2-40B4-BE49-F238E27FC236}">
                <a16:creationId xmlns:a16="http://schemas.microsoft.com/office/drawing/2014/main" id="{23FA71F2-5E41-4EB3-A4ED-C3860AC451F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Definition in SQL</a:t>
            </a:r>
          </a:p>
        </p:txBody>
      </p:sp>
      <p:sp>
        <p:nvSpPr>
          <p:cNvPr id="165891" name="Rectangle 3">
            <a:extLst>
              <a:ext uri="{FF2B5EF4-FFF2-40B4-BE49-F238E27FC236}">
                <a16:creationId xmlns:a16="http://schemas.microsoft.com/office/drawing/2014/main" id="{C819C5AD-9CB5-4434-921A-17E0D8C24D61}"/>
              </a:ext>
            </a:extLst>
          </p:cNvPr>
          <p:cNvSpPr>
            <a:spLocks noGrp="1" noChangeArrowheads="1"/>
          </p:cNvSpPr>
          <p:nvPr>
            <p:ph type="body" idx="1"/>
          </p:nvPr>
        </p:nvSpPr>
        <p:spPr>
          <a:xfrm>
            <a:off x="1775535" y="800747"/>
            <a:ext cx="5659514" cy="3947602"/>
          </a:xfrm>
        </p:spPr>
        <p:txBody>
          <a:bodyPr/>
          <a:lstStyle/>
          <a:p>
            <a:pPr>
              <a:tabLst>
                <a:tab pos="984647" algn="l"/>
                <a:tab pos="1590675" algn="l"/>
                <a:tab pos="3431381" algn="l"/>
                <a:tab pos="3733800" algn="l"/>
              </a:tabLst>
            </a:pPr>
            <a:r>
              <a:rPr lang="en-US" altLang="en-US" dirty="0"/>
              <a:t>Create an index</a:t>
            </a:r>
          </a:p>
          <a:p>
            <a:pPr lvl="1">
              <a:buNone/>
              <a:tabLst>
                <a:tab pos="984647" algn="l"/>
                <a:tab pos="1590675" algn="l"/>
                <a:tab pos="3431381" algn="l"/>
                <a:tab pos="3733800" algn="l"/>
              </a:tabLst>
            </a:pPr>
            <a:r>
              <a:rPr lang="en-US" altLang="en-US" dirty="0"/>
              <a:t>		</a:t>
            </a:r>
            <a:r>
              <a:rPr lang="en-US" altLang="en-US" b="1" dirty="0"/>
              <a:t>create index</a:t>
            </a:r>
            <a:r>
              <a:rPr lang="en-US" altLang="en-US" dirty="0"/>
              <a:t> &lt;index-name&gt; </a:t>
            </a:r>
            <a:r>
              <a:rPr lang="en-US" altLang="en-US" b="1" dirty="0"/>
              <a:t>on</a:t>
            </a:r>
            <a:r>
              <a:rPr lang="en-US" altLang="en-US" dirty="0"/>
              <a:t> &lt;relation-name&gt;</a:t>
            </a:r>
            <a:br>
              <a:rPr lang="en-US" altLang="en-US" dirty="0"/>
            </a:br>
            <a:r>
              <a:rPr lang="en-US" altLang="en-US" dirty="0"/>
              <a:t>			(&lt;attribute-list&gt;)</a:t>
            </a:r>
          </a:p>
          <a:p>
            <a:pPr lvl="1">
              <a:buNone/>
              <a:tabLst>
                <a:tab pos="984647" algn="l"/>
                <a:tab pos="1590675" algn="l"/>
                <a:tab pos="3431381" algn="l"/>
                <a:tab pos="3733800" algn="l"/>
              </a:tabLst>
            </a:pPr>
            <a:r>
              <a:rPr lang="en-US" altLang="en-US" dirty="0"/>
              <a:t>E.g.,:  </a:t>
            </a:r>
            <a:r>
              <a:rPr lang="en-US" altLang="en-US" b="1" dirty="0"/>
              <a:t>create index </a:t>
            </a:r>
            <a:r>
              <a:rPr lang="en-US" altLang="en-US" i="1" dirty="0"/>
              <a:t> b-index </a:t>
            </a:r>
            <a:r>
              <a:rPr lang="en-US" altLang="en-US" b="1" dirty="0"/>
              <a:t>on</a:t>
            </a:r>
            <a:r>
              <a:rPr lang="en-US" altLang="en-US" i="1" dirty="0"/>
              <a:t> branch(</a:t>
            </a:r>
            <a:r>
              <a:rPr lang="en-US" altLang="en-US" i="1" dirty="0" err="1"/>
              <a:t>branch_name</a:t>
            </a:r>
            <a:r>
              <a:rPr lang="en-US" altLang="en-US" i="1" dirty="0"/>
              <a:t>)</a:t>
            </a:r>
            <a:endParaRPr lang="en-US" altLang="en-US" dirty="0"/>
          </a:p>
          <a:p>
            <a:pPr>
              <a:tabLst>
                <a:tab pos="984647" algn="l"/>
                <a:tab pos="1590675" algn="l"/>
                <a:tab pos="3431381" algn="l"/>
                <a:tab pos="3733800" algn="l"/>
              </a:tabLst>
            </a:pPr>
            <a:r>
              <a:rPr lang="en-US" altLang="en-US" dirty="0"/>
              <a:t>Use </a:t>
            </a:r>
            <a:r>
              <a:rPr lang="en-US" altLang="en-US" b="1" dirty="0"/>
              <a:t>create unique index</a:t>
            </a:r>
            <a:r>
              <a:rPr lang="en-US" altLang="en-US" dirty="0"/>
              <a:t> to indirectly specify and enforce the condition that the search key is a candidate key is a candidate key.</a:t>
            </a:r>
          </a:p>
          <a:p>
            <a:pPr lvl="1">
              <a:tabLst>
                <a:tab pos="984647" algn="l"/>
                <a:tab pos="1590675" algn="l"/>
                <a:tab pos="3431381" algn="l"/>
                <a:tab pos="3733800" algn="l"/>
              </a:tabLst>
            </a:pPr>
            <a:r>
              <a:rPr lang="en-US" altLang="en-US" dirty="0"/>
              <a:t>Not really required if SQL </a:t>
            </a:r>
            <a:r>
              <a:rPr lang="en-US" altLang="en-US" b="1" dirty="0"/>
              <a:t>unique</a:t>
            </a:r>
            <a:r>
              <a:rPr lang="en-US" altLang="en-US" dirty="0"/>
              <a:t> integrity constraint is supported</a:t>
            </a:r>
          </a:p>
          <a:p>
            <a:pPr>
              <a:tabLst>
                <a:tab pos="984647" algn="l"/>
                <a:tab pos="1590675" algn="l"/>
                <a:tab pos="3431381" algn="l"/>
                <a:tab pos="3733800" algn="l"/>
              </a:tabLst>
            </a:pPr>
            <a:r>
              <a:rPr lang="en-US" altLang="en-US" dirty="0"/>
              <a:t>To drop an index </a:t>
            </a:r>
          </a:p>
          <a:p>
            <a:pPr lvl="1">
              <a:buNone/>
              <a:tabLst>
                <a:tab pos="984647" algn="l"/>
                <a:tab pos="1590675" algn="l"/>
                <a:tab pos="3431381" algn="l"/>
                <a:tab pos="3733800" algn="l"/>
              </a:tabLst>
            </a:pPr>
            <a:r>
              <a:rPr lang="en-US" altLang="en-US" dirty="0"/>
              <a:t>			</a:t>
            </a:r>
            <a:r>
              <a:rPr lang="en-US" altLang="en-US" b="1" dirty="0"/>
              <a:t>drop index </a:t>
            </a:r>
            <a:r>
              <a:rPr lang="en-US" altLang="en-US" dirty="0"/>
              <a:t>&lt;index-name&gt;</a:t>
            </a:r>
          </a:p>
          <a:p>
            <a:pPr>
              <a:tabLst>
                <a:tab pos="984647" algn="l"/>
                <a:tab pos="1590675" algn="l"/>
                <a:tab pos="3431381" algn="l"/>
                <a:tab pos="3733800" algn="l"/>
              </a:tabLst>
            </a:pPr>
            <a:r>
              <a:rPr lang="en-US" altLang="en-US" dirty="0"/>
              <a:t>Most database systems allow specification of type of index, and clustering.</a:t>
            </a:r>
          </a:p>
        </p:txBody>
      </p:sp>
    </p:spTree>
    <p:extLst>
      <p:ext uri="{BB962C8B-B14F-4D97-AF65-F5344CB8AC3E}">
        <p14:creationId xmlns:p14="http://schemas.microsoft.com/office/powerpoint/2010/main" val="16082345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Query Processing and Optimization</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15)</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87</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a:t>
            </a:r>
            <a:r>
              <a:rPr lang="en-US" altLang="en-US" sz="1200" b="1" dirty="0">
                <a:solidFill>
                  <a:prstClr val="white"/>
                </a:solidFill>
              </a:rPr>
              <a:t>S20</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Indexes, Query Processing/Optimization</a:t>
            </a:r>
          </a:p>
        </p:txBody>
      </p:sp>
    </p:spTree>
    <p:extLst>
      <p:ext uri="{BB962C8B-B14F-4D97-AF65-F5344CB8AC3E}">
        <p14:creationId xmlns:p14="http://schemas.microsoft.com/office/powerpoint/2010/main" val="10391207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Query Processing and Optimization</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1">
            <a:extLst>
              <a:ext uri="{FF2B5EF4-FFF2-40B4-BE49-F238E27FC236}">
                <a16:creationId xmlns:a16="http://schemas.microsoft.com/office/drawing/2014/main" id="{27A7169F-C3AE-004A-84A8-549F8DF95590}"/>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88</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(S20): </a:t>
            </a:r>
            <a:r>
              <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Indexes, Query Processing/Optimization</a:t>
            </a:r>
            <a:br>
              <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de-DE"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2020</a:t>
            </a:r>
            <a:endParaRPr kumimoji="0" lang="en-US"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pic>
        <p:nvPicPr>
          <p:cNvPr id="17" name="Picture 16">
            <a:extLst>
              <a:ext uri="{FF2B5EF4-FFF2-40B4-BE49-F238E27FC236}">
                <a16:creationId xmlns:a16="http://schemas.microsoft.com/office/drawing/2014/main" id="{F14018EF-B13B-474E-8E2C-FC193B3C98B0}"/>
              </a:ext>
            </a:extLst>
          </p:cNvPr>
          <p:cNvPicPr>
            <a:picLocks noChangeAspect="1"/>
          </p:cNvPicPr>
          <p:nvPr/>
        </p:nvPicPr>
        <p:blipFill>
          <a:blip r:embed="rId4"/>
          <a:stretch>
            <a:fillRect/>
          </a:stretch>
        </p:blipFill>
        <p:spPr>
          <a:xfrm>
            <a:off x="762000" y="590550"/>
            <a:ext cx="6991622" cy="4055141"/>
          </a:xfrm>
          <a:prstGeom prst="rect">
            <a:avLst/>
          </a:prstGeom>
        </p:spPr>
      </p:pic>
    </p:spTree>
    <p:extLst>
      <p:ext uri="{BB962C8B-B14F-4D97-AF65-F5344CB8AC3E}">
        <p14:creationId xmlns:p14="http://schemas.microsoft.com/office/powerpoint/2010/main" val="39219993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83E7B48-50DD-40B1-82EB-DB0F7EE991D7}"/>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Chapter 15:  Query Processing</a:t>
            </a:r>
          </a:p>
        </p:txBody>
      </p:sp>
      <p:sp>
        <p:nvSpPr>
          <p:cNvPr id="7171" name="Rectangle 3">
            <a:extLst>
              <a:ext uri="{FF2B5EF4-FFF2-40B4-BE49-F238E27FC236}">
                <a16:creationId xmlns:a16="http://schemas.microsoft.com/office/drawing/2014/main" id="{B04C8AB1-093B-4BD3-B57D-1117443AEF6C}"/>
              </a:ext>
            </a:extLst>
          </p:cNvPr>
          <p:cNvSpPr>
            <a:spLocks noGrp="1" noChangeArrowheads="1"/>
          </p:cNvSpPr>
          <p:nvPr>
            <p:ph idx="1"/>
          </p:nvPr>
        </p:nvSpPr>
        <p:spPr>
          <a:xfrm>
            <a:off x="1772531" y="881017"/>
            <a:ext cx="5632032" cy="2322393"/>
          </a:xfrm>
        </p:spPr>
        <p:txBody>
          <a:bodyPr/>
          <a:lstStyle/>
          <a:p>
            <a:r>
              <a:rPr lang="en-US" altLang="en-US" dirty="0">
                <a:ea typeface="MS PGothic" panose="020B0600070205080204" pitchFamily="34" charset="-128"/>
              </a:rPr>
              <a:t>Overview </a:t>
            </a:r>
          </a:p>
          <a:p>
            <a:r>
              <a:rPr lang="en-US" altLang="en-US" dirty="0">
                <a:ea typeface="MS PGothic" panose="020B0600070205080204" pitchFamily="34" charset="-128"/>
              </a:rPr>
              <a:t>Measures of Query Cost</a:t>
            </a:r>
          </a:p>
          <a:p>
            <a:r>
              <a:rPr lang="en-US" altLang="en-US" dirty="0">
                <a:ea typeface="MS PGothic" panose="020B0600070205080204" pitchFamily="34" charset="-128"/>
              </a:rPr>
              <a:t>Selection Operation  </a:t>
            </a:r>
          </a:p>
          <a:p>
            <a:r>
              <a:rPr lang="en-US" altLang="en-US" dirty="0">
                <a:ea typeface="MS PGothic" panose="020B0600070205080204" pitchFamily="34" charset="-128"/>
              </a:rPr>
              <a:t>Sorting </a:t>
            </a:r>
          </a:p>
          <a:p>
            <a:r>
              <a:rPr lang="en-US" altLang="en-US" dirty="0">
                <a:ea typeface="MS PGothic" panose="020B0600070205080204" pitchFamily="34" charset="-128"/>
              </a:rPr>
              <a:t>Join Operation </a:t>
            </a:r>
          </a:p>
          <a:p>
            <a:r>
              <a:rPr lang="en-US" altLang="en-US" dirty="0">
                <a:ea typeface="MS PGothic" panose="020B0600070205080204" pitchFamily="34" charset="-128"/>
              </a:rPr>
              <a:t>Other Operations</a:t>
            </a:r>
          </a:p>
          <a:p>
            <a:r>
              <a:rPr lang="en-US" altLang="en-US" dirty="0">
                <a:ea typeface="MS PGothic" panose="020B0600070205080204" pitchFamily="34" charset="-128"/>
              </a:rPr>
              <a:t>Evaluation of Expressions</a:t>
            </a:r>
          </a:p>
        </p:txBody>
      </p:sp>
    </p:spTree>
    <p:extLst>
      <p:ext uri="{BB962C8B-B14F-4D97-AF65-F5344CB8AC3E}">
        <p14:creationId xmlns:p14="http://schemas.microsoft.com/office/powerpoint/2010/main" val="2043150066"/>
      </p:ext>
    </p:extLst>
  </p:cSld>
  <p:clrMapOvr>
    <a:masterClrMapping/>
  </p:clrMapOvr>
  <p:transition advTm="5014"/>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00DC2C-F71E-4568-A8BF-BDADAE1B914E}"/>
              </a:ext>
            </a:extLst>
          </p:cNvPr>
          <p:cNvSpPr>
            <a:spLocks noGrp="1"/>
          </p:cNvSpPr>
          <p:nvPr>
            <p:ph type="title"/>
          </p:nvPr>
        </p:nvSpPr>
        <p:spPr/>
        <p:txBody>
          <a:bodyPr/>
          <a:lstStyle/>
          <a:p>
            <a:pPr>
              <a:defRPr/>
            </a:pPr>
            <a:r>
              <a:rPr lang="en-IN" dirty="0"/>
              <a:t>Column-Oriented Storage</a:t>
            </a:r>
          </a:p>
        </p:txBody>
      </p:sp>
      <p:sp>
        <p:nvSpPr>
          <p:cNvPr id="2" name="Content Placeholder 1">
            <a:extLst>
              <a:ext uri="{FF2B5EF4-FFF2-40B4-BE49-F238E27FC236}">
                <a16:creationId xmlns:a16="http://schemas.microsoft.com/office/drawing/2014/main" id="{01A81589-CC18-45D0-B88D-818E683EF480}"/>
              </a:ext>
            </a:extLst>
          </p:cNvPr>
          <p:cNvSpPr>
            <a:spLocks noGrp="1"/>
          </p:cNvSpPr>
          <p:nvPr>
            <p:ph idx="1"/>
          </p:nvPr>
        </p:nvSpPr>
        <p:spPr/>
        <p:txBody>
          <a:bodyPr/>
          <a:lstStyle/>
          <a:p>
            <a:r>
              <a:rPr lang="en-IN" dirty="0"/>
              <a:t>Also known as </a:t>
            </a:r>
            <a:r>
              <a:rPr lang="en-IN" b="1" dirty="0">
                <a:solidFill>
                  <a:srgbClr val="002060"/>
                </a:solidFill>
              </a:rPr>
              <a:t>columnar</a:t>
            </a:r>
            <a:r>
              <a:rPr lang="en-IN" b="1" dirty="0"/>
              <a:t> </a:t>
            </a:r>
            <a:r>
              <a:rPr lang="en-IN" b="1" dirty="0">
                <a:solidFill>
                  <a:srgbClr val="002060"/>
                </a:solidFill>
              </a:rPr>
              <a:t>representation</a:t>
            </a:r>
          </a:p>
          <a:p>
            <a:r>
              <a:rPr lang="en-IN" dirty="0"/>
              <a:t>Store each attribute of a relation separately</a:t>
            </a:r>
          </a:p>
          <a:p>
            <a:r>
              <a:rPr lang="en-IN" dirty="0"/>
              <a:t>Example</a:t>
            </a:r>
          </a:p>
        </p:txBody>
      </p:sp>
      <p:pic>
        <p:nvPicPr>
          <p:cNvPr id="3" name="Picture 2"/>
          <p:cNvPicPr>
            <a:picLocks noChangeAspect="1"/>
          </p:cNvPicPr>
          <p:nvPr/>
        </p:nvPicPr>
        <p:blipFill>
          <a:blip r:embed="rId2"/>
          <a:stretch>
            <a:fillRect/>
          </a:stretch>
        </p:blipFill>
        <p:spPr>
          <a:xfrm>
            <a:off x="2364580" y="1662015"/>
            <a:ext cx="4290309" cy="2249192"/>
          </a:xfrm>
          <a:prstGeom prst="rect">
            <a:avLst/>
          </a:prstGeom>
        </p:spPr>
      </p:pic>
    </p:spTree>
    <p:extLst>
      <p:ext uri="{BB962C8B-B14F-4D97-AF65-F5344CB8AC3E}">
        <p14:creationId xmlns:p14="http://schemas.microsoft.com/office/powerpoint/2010/main" val="7314978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a:extLst>
              <a:ext uri="{FF2B5EF4-FFF2-40B4-BE49-F238E27FC236}">
                <a16:creationId xmlns:a16="http://schemas.microsoft.com/office/drawing/2014/main" id="{C4F7EECF-E672-4EC7-A229-C16B8BBFB5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Basic Steps in Query Processing</a:t>
            </a:r>
          </a:p>
        </p:txBody>
      </p:sp>
      <p:sp>
        <p:nvSpPr>
          <p:cNvPr id="9219" name="Rectangle 3">
            <a:extLst>
              <a:ext uri="{FF2B5EF4-FFF2-40B4-BE49-F238E27FC236}">
                <a16:creationId xmlns:a16="http://schemas.microsoft.com/office/drawing/2014/main" id="{2D2522C3-D90D-4FC0-8084-00D0088674AB}"/>
              </a:ext>
            </a:extLst>
          </p:cNvPr>
          <p:cNvSpPr>
            <a:spLocks noGrp="1" noChangeArrowheads="1"/>
          </p:cNvSpPr>
          <p:nvPr>
            <p:ph idx="1"/>
          </p:nvPr>
        </p:nvSpPr>
        <p:spPr>
          <a:xfrm>
            <a:off x="1768876" y="820342"/>
            <a:ext cx="5194403" cy="921230"/>
          </a:xfrm>
        </p:spPr>
        <p:txBody>
          <a:bodyPr/>
          <a:lstStyle/>
          <a:p>
            <a:pPr>
              <a:buFont typeface="Monotype Sorts" pitchFamily="-65" charset="2"/>
              <a:buNone/>
            </a:pPr>
            <a:r>
              <a:rPr lang="en-US" altLang="en-US" dirty="0">
                <a:ea typeface="MS PGothic" panose="020B0600070205080204" pitchFamily="34" charset="-128"/>
              </a:rPr>
              <a:t>1.	Parsing and translation</a:t>
            </a:r>
          </a:p>
          <a:p>
            <a:pPr>
              <a:buFont typeface="Monotype Sorts" pitchFamily="-65" charset="2"/>
              <a:buNone/>
            </a:pPr>
            <a:r>
              <a:rPr lang="en-US" altLang="en-US" dirty="0">
                <a:ea typeface="MS PGothic" panose="020B0600070205080204" pitchFamily="34" charset="-128"/>
              </a:rPr>
              <a:t>2.	Optimization</a:t>
            </a:r>
          </a:p>
          <a:p>
            <a:pPr>
              <a:buFont typeface="Monotype Sorts" pitchFamily="-65" charset="2"/>
              <a:buNone/>
            </a:pPr>
            <a:r>
              <a:rPr lang="en-US" altLang="en-US" dirty="0">
                <a:ea typeface="MS PGothic" panose="020B0600070205080204" pitchFamily="34" charset="-128"/>
              </a:rPr>
              <a:t>3.	Evaluation</a:t>
            </a:r>
          </a:p>
        </p:txBody>
      </p:sp>
      <p:pic>
        <p:nvPicPr>
          <p:cNvPr id="9220" name="Picture 11">
            <a:extLst>
              <a:ext uri="{FF2B5EF4-FFF2-40B4-BE49-F238E27FC236}">
                <a16:creationId xmlns:a16="http://schemas.microsoft.com/office/drawing/2014/main" id="{CDACD50C-619F-4E1E-97A1-AEC99C2D4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042" y="1724453"/>
            <a:ext cx="4391840" cy="263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3922060"/>
      </p:ext>
    </p:extLst>
  </p:cSld>
  <p:clrMapOvr>
    <a:masterClrMapping/>
  </p:clrMapOvr>
  <p:transition advTm="1520"/>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a:extLst>
              <a:ext uri="{FF2B5EF4-FFF2-40B4-BE49-F238E27FC236}">
                <a16:creationId xmlns:a16="http://schemas.microsoft.com/office/drawing/2014/main" id="{4E89BB60-2D0A-430C-B904-1D17058D3C89}"/>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Basic Steps in Query Processing (Cont.)</a:t>
            </a:r>
          </a:p>
        </p:txBody>
      </p:sp>
      <p:sp>
        <p:nvSpPr>
          <p:cNvPr id="11267" name="Rectangle 3">
            <a:extLst>
              <a:ext uri="{FF2B5EF4-FFF2-40B4-BE49-F238E27FC236}">
                <a16:creationId xmlns:a16="http://schemas.microsoft.com/office/drawing/2014/main" id="{6428F809-F71E-403F-A785-3D6B01E4DD03}"/>
              </a:ext>
            </a:extLst>
          </p:cNvPr>
          <p:cNvSpPr>
            <a:spLocks noGrp="1" noChangeArrowheads="1"/>
          </p:cNvSpPr>
          <p:nvPr>
            <p:ph idx="1"/>
          </p:nvPr>
        </p:nvSpPr>
        <p:spPr>
          <a:xfrm>
            <a:off x="1775535" y="862970"/>
            <a:ext cx="5602834" cy="2575056"/>
          </a:xfrm>
        </p:spPr>
        <p:txBody>
          <a:bodyPr/>
          <a:lstStyle/>
          <a:p>
            <a:r>
              <a:rPr lang="en-US" altLang="en-US" dirty="0">
                <a:ea typeface="MS PGothic" panose="020B0600070205080204" pitchFamily="34" charset="-128"/>
              </a:rPr>
              <a:t>Parsing and translation</a:t>
            </a:r>
          </a:p>
          <a:p>
            <a:pPr lvl="1"/>
            <a:r>
              <a:rPr lang="en-US" altLang="en-US" dirty="0">
                <a:ea typeface="MS PGothic" panose="020B0600070205080204" pitchFamily="34" charset="-128"/>
              </a:rPr>
              <a:t>translate the query into its internal form.  This is then translated into relational algebra.</a:t>
            </a:r>
          </a:p>
          <a:p>
            <a:pPr lvl="1"/>
            <a:r>
              <a:rPr lang="en-US" altLang="en-US" dirty="0">
                <a:ea typeface="MS PGothic" panose="020B0600070205080204" pitchFamily="34" charset="-128"/>
              </a:rPr>
              <a:t>Parser checks syntax, verifies relations</a:t>
            </a:r>
          </a:p>
          <a:p>
            <a:r>
              <a:rPr lang="en-US" altLang="en-US" dirty="0">
                <a:ea typeface="MS PGothic" panose="020B0600070205080204" pitchFamily="34" charset="-128"/>
              </a:rPr>
              <a:t>Evaluation</a:t>
            </a:r>
          </a:p>
          <a:p>
            <a:pPr lvl="1"/>
            <a:r>
              <a:rPr lang="en-US" altLang="en-US" dirty="0">
                <a:ea typeface="MS PGothic" panose="020B0600070205080204" pitchFamily="34" charset="-128"/>
              </a:rPr>
              <a:t>The query-execution engine takes a query-evaluation plan, executes that plan, and returns the answers to the query.</a:t>
            </a:r>
          </a:p>
          <a:p>
            <a:pPr lvl="1"/>
            <a:endParaRPr lang="en-US" altLang="en-US" dirty="0">
              <a:ea typeface="MS PGothic" panose="020B0600070205080204" pitchFamily="34" charset="-128"/>
            </a:endParaRPr>
          </a:p>
        </p:txBody>
      </p:sp>
    </p:spTree>
    <p:extLst>
      <p:ext uri="{BB962C8B-B14F-4D97-AF65-F5344CB8AC3E}">
        <p14:creationId xmlns:p14="http://schemas.microsoft.com/office/powerpoint/2010/main" val="2570356043"/>
      </p:ext>
    </p:extLst>
  </p:cSld>
  <p:clrMapOvr>
    <a:masterClrMapping/>
  </p:clrMapOvr>
  <p:transition advTm="992"/>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a:extLst>
              <a:ext uri="{FF2B5EF4-FFF2-40B4-BE49-F238E27FC236}">
                <a16:creationId xmlns:a16="http://schemas.microsoft.com/office/drawing/2014/main" id="{701EDBC9-0803-4051-8741-608A2893CB91}"/>
              </a:ext>
            </a:extLst>
          </p:cNvPr>
          <p:cNvSpPr>
            <a:spLocks noGrp="1" noChangeArrowheads="1"/>
          </p:cNvSpPr>
          <p:nvPr>
            <p:ph type="title"/>
          </p:nvPr>
        </p:nvSpPr>
        <p:spPr>
          <a:xfrm>
            <a:off x="1719263" y="290648"/>
            <a:ext cx="6057900" cy="457200"/>
          </a:xfrm>
        </p:spPr>
        <p:txBody>
          <a:bodyPr/>
          <a:lstStyle/>
          <a:p>
            <a:pPr>
              <a:defRPr/>
            </a:pPr>
            <a:r>
              <a:rPr lang="en-US" altLang="en-US" dirty="0">
                <a:effectLst>
                  <a:outerShdw blurRad="38100" dist="38100" dir="2700000" algn="tl">
                    <a:srgbClr val="C0C0C0"/>
                  </a:outerShdw>
                </a:effectLst>
                <a:ea typeface="MS PGothic" panose="020B0600070205080204" pitchFamily="34" charset="-128"/>
              </a:rPr>
              <a:t>Basic Steps in Query Processing: Optimization</a:t>
            </a:r>
          </a:p>
        </p:txBody>
      </p:sp>
      <p:sp>
        <p:nvSpPr>
          <p:cNvPr id="13315" name="Rectangle 3">
            <a:extLst>
              <a:ext uri="{FF2B5EF4-FFF2-40B4-BE49-F238E27FC236}">
                <a16:creationId xmlns:a16="http://schemas.microsoft.com/office/drawing/2014/main" id="{0555D7EF-9E4A-4BE9-B712-A77059F3A004}"/>
              </a:ext>
            </a:extLst>
          </p:cNvPr>
          <p:cNvSpPr>
            <a:spLocks noGrp="1" noChangeArrowheads="1"/>
          </p:cNvSpPr>
          <p:nvPr>
            <p:ph idx="1"/>
          </p:nvPr>
        </p:nvSpPr>
        <p:spPr>
          <a:xfrm>
            <a:off x="1772531" y="885548"/>
            <a:ext cx="5722442" cy="3102921"/>
          </a:xfrm>
        </p:spPr>
        <p:txBody>
          <a:bodyPr/>
          <a:lstStyle/>
          <a:p>
            <a:r>
              <a:rPr lang="en-US" altLang="en-US" dirty="0">
                <a:ea typeface="MS PGothic" panose="020B0600070205080204" pitchFamily="34" charset="-128"/>
              </a:rPr>
              <a:t>A relational algebra expression may have many equivalent expressions</a:t>
            </a:r>
          </a:p>
          <a:p>
            <a:pPr lvl="1"/>
            <a:r>
              <a:rPr lang="en-US" altLang="en-US" dirty="0">
                <a:ea typeface="MS PGothic" panose="020B0600070205080204" pitchFamily="34" charset="-128"/>
              </a:rPr>
              <a:t>E.g., </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baseline="-25000" dirty="0">
                <a:ea typeface="MS PGothic" panose="020B0600070205080204" pitchFamily="34" charset="-128"/>
                <a:sym typeface="Symbol" panose="05050102010706020507" pitchFamily="18" charset="2"/>
              </a:rPr>
              <a:t>75000</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instructor)) </a:t>
            </a:r>
            <a:r>
              <a:rPr lang="en-US" altLang="en-US" dirty="0">
                <a:ea typeface="MS PGothic" panose="020B0600070205080204" pitchFamily="34" charset="-128"/>
                <a:sym typeface="Symbol" panose="05050102010706020507" pitchFamily="18" charset="2"/>
              </a:rPr>
              <a:t>is equivalent to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baseline="-25000" dirty="0">
                <a:ea typeface="MS PGothic" panose="020B0600070205080204" pitchFamily="34" charset="-128"/>
                <a:sym typeface="Symbol" panose="05050102010706020507" pitchFamily="18" charset="2"/>
              </a:rPr>
              <a:t>75000</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instructor))</a:t>
            </a:r>
          </a:p>
          <a:p>
            <a:r>
              <a:rPr lang="en-US" altLang="en-US" dirty="0">
                <a:ea typeface="MS PGothic" panose="020B0600070205080204" pitchFamily="34" charset="-128"/>
                <a:sym typeface="Symbol" panose="05050102010706020507" pitchFamily="18" charset="2"/>
              </a:rPr>
              <a:t>Each relational algebra operation can be evaluated using one of several different algorithms</a:t>
            </a:r>
          </a:p>
          <a:p>
            <a:pPr lvl="1"/>
            <a:r>
              <a:rPr lang="en-US" altLang="en-US" dirty="0">
                <a:ea typeface="MS PGothic" panose="020B0600070205080204" pitchFamily="34" charset="-128"/>
                <a:sym typeface="Symbol" panose="05050102010706020507" pitchFamily="18" charset="2"/>
              </a:rPr>
              <a:t>Correspondingly, a relational-algebra expression can be evaluated in many ways. </a:t>
            </a:r>
          </a:p>
          <a:p>
            <a:r>
              <a:rPr lang="en-US" altLang="en-US" dirty="0">
                <a:ea typeface="MS PGothic" panose="020B0600070205080204" pitchFamily="34" charset="-128"/>
                <a:sym typeface="Symbol" panose="05050102010706020507" pitchFamily="18" charset="2"/>
              </a:rPr>
              <a:t>Annotated expression specifying detailed evaluation strategy is called an </a:t>
            </a:r>
            <a:r>
              <a:rPr lang="en-US" altLang="en-US" b="1" dirty="0">
                <a:solidFill>
                  <a:srgbClr val="002060"/>
                </a:solidFill>
                <a:ea typeface="MS PGothic" panose="020B0600070205080204" pitchFamily="34" charset="-128"/>
                <a:sym typeface="Symbol" panose="05050102010706020507" pitchFamily="18" charset="2"/>
              </a:rPr>
              <a:t>evaluation-plan</a:t>
            </a:r>
            <a:r>
              <a:rPr lang="en-US" altLang="en-US" dirty="0">
                <a:ea typeface="MS PGothic" panose="020B0600070205080204" pitchFamily="34" charset="-128"/>
                <a:sym typeface="Symbol" panose="05050102010706020507" pitchFamily="18" charset="2"/>
              </a:rPr>
              <a:t>.  E.g.,:</a:t>
            </a:r>
          </a:p>
          <a:p>
            <a:pPr lvl="1"/>
            <a:r>
              <a:rPr lang="en-US" altLang="en-US" dirty="0">
                <a:ea typeface="MS PGothic" panose="020B0600070205080204" pitchFamily="34" charset="-128"/>
                <a:sym typeface="Symbol" panose="05050102010706020507" pitchFamily="18" charset="2"/>
              </a:rPr>
              <a:t>Use an index on </a:t>
            </a:r>
            <a:r>
              <a:rPr lang="en-US" altLang="en-US" i="1" dirty="0">
                <a:ea typeface="MS PGothic" panose="020B0600070205080204" pitchFamily="34" charset="-128"/>
                <a:sym typeface="Symbol" panose="05050102010706020507" pitchFamily="18" charset="2"/>
              </a:rPr>
              <a:t>salary</a:t>
            </a:r>
            <a:r>
              <a:rPr lang="en-US" altLang="en-US" dirty="0">
                <a:ea typeface="MS PGothic" panose="020B0600070205080204" pitchFamily="34" charset="-128"/>
                <a:sym typeface="Symbol" panose="05050102010706020507" pitchFamily="18" charset="2"/>
              </a:rPr>
              <a:t> to find instructors with salary &lt; 75000,</a:t>
            </a:r>
          </a:p>
          <a:p>
            <a:pPr lvl="1"/>
            <a:r>
              <a:rPr lang="en-US" altLang="en-US" dirty="0">
                <a:ea typeface="MS PGothic" panose="020B0600070205080204" pitchFamily="34" charset="-128"/>
                <a:sym typeface="Symbol" panose="05050102010706020507" pitchFamily="18" charset="2"/>
              </a:rPr>
              <a:t>Or perform complete relation scan and discard instructors with salary  75000</a:t>
            </a:r>
          </a:p>
        </p:txBody>
      </p:sp>
    </p:spTree>
    <p:extLst>
      <p:ext uri="{BB962C8B-B14F-4D97-AF65-F5344CB8AC3E}">
        <p14:creationId xmlns:p14="http://schemas.microsoft.com/office/powerpoint/2010/main" val="30067780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1026">
            <a:extLst>
              <a:ext uri="{FF2B5EF4-FFF2-40B4-BE49-F238E27FC236}">
                <a16:creationId xmlns:a16="http://schemas.microsoft.com/office/drawing/2014/main" id="{E41234F1-7767-4810-97CE-92405F4C6B4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Basic Steps: Optimization (Cont.)</a:t>
            </a:r>
          </a:p>
        </p:txBody>
      </p:sp>
      <p:sp>
        <p:nvSpPr>
          <p:cNvPr id="15363" name="Rectangle 1027">
            <a:extLst>
              <a:ext uri="{FF2B5EF4-FFF2-40B4-BE49-F238E27FC236}">
                <a16:creationId xmlns:a16="http://schemas.microsoft.com/office/drawing/2014/main" id="{15285419-BB0E-4298-9661-E1BFD3567C57}"/>
              </a:ext>
            </a:extLst>
          </p:cNvPr>
          <p:cNvSpPr>
            <a:spLocks noGrp="1" noChangeArrowheads="1"/>
          </p:cNvSpPr>
          <p:nvPr>
            <p:ph idx="1"/>
          </p:nvPr>
        </p:nvSpPr>
        <p:spPr>
          <a:xfrm>
            <a:off x="1765873" y="826873"/>
            <a:ext cx="5650079" cy="3206714"/>
          </a:xfrm>
        </p:spPr>
        <p:txBody>
          <a:bodyPr/>
          <a:lstStyle/>
          <a:p>
            <a:r>
              <a:rPr lang="en-US" altLang="en-US" b="1" dirty="0">
                <a:solidFill>
                  <a:srgbClr val="002060"/>
                </a:solidFill>
                <a:ea typeface="MS PGothic" panose="020B0600070205080204" pitchFamily="34" charset="-128"/>
                <a:sym typeface="Symbol" panose="05050102010706020507" pitchFamily="18" charset="2"/>
              </a:rPr>
              <a:t>Query Optimization</a:t>
            </a:r>
            <a:r>
              <a:rPr lang="en-US" altLang="en-US" dirty="0">
                <a:ea typeface="MS PGothic" panose="020B0600070205080204" pitchFamily="34" charset="-128"/>
                <a:sym typeface="Symbol" panose="05050102010706020507" pitchFamily="18" charset="2"/>
              </a:rPr>
              <a:t>: Amongst all equivalent evaluation plans choose the one with lowest cost. </a:t>
            </a:r>
          </a:p>
          <a:p>
            <a:pPr lvl="1"/>
            <a:r>
              <a:rPr lang="en-US" altLang="en-US" dirty="0">
                <a:ea typeface="MS PGothic" panose="020B0600070205080204" pitchFamily="34" charset="-128"/>
                <a:sym typeface="Symbol" panose="05050102010706020507" pitchFamily="18" charset="2"/>
              </a:rPr>
              <a:t> Cost is estimated using statistical information from the</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database catalog</a:t>
            </a:r>
          </a:p>
          <a:p>
            <a:pPr lvl="2"/>
            <a:r>
              <a:rPr lang="en-US" altLang="en-US" dirty="0">
                <a:ea typeface="MS PGothic" panose="020B0600070205080204" pitchFamily="34" charset="-128"/>
                <a:sym typeface="Symbol" panose="05050102010706020507" pitchFamily="18" charset="2"/>
              </a:rPr>
              <a:t>e.g.. number of tuples in each relation, size of tuples, etc.</a:t>
            </a:r>
          </a:p>
          <a:p>
            <a:r>
              <a:rPr lang="en-US" altLang="en-US" dirty="0">
                <a:ea typeface="MS PGothic" panose="020B0600070205080204" pitchFamily="34" charset="-128"/>
                <a:sym typeface="Symbol" panose="05050102010706020507" pitchFamily="18" charset="2"/>
              </a:rPr>
              <a:t>In this chapter we study</a:t>
            </a:r>
          </a:p>
          <a:p>
            <a:pPr lvl="1"/>
            <a:r>
              <a:rPr lang="en-US" altLang="en-US" dirty="0">
                <a:ea typeface="MS PGothic" panose="020B0600070205080204" pitchFamily="34" charset="-128"/>
                <a:sym typeface="Symbol" panose="05050102010706020507" pitchFamily="18" charset="2"/>
              </a:rPr>
              <a:t>How to measure query costs</a:t>
            </a:r>
          </a:p>
          <a:p>
            <a:pPr lvl="1"/>
            <a:r>
              <a:rPr lang="en-US" altLang="en-US" dirty="0">
                <a:ea typeface="MS PGothic" panose="020B0600070205080204" pitchFamily="34" charset="-128"/>
                <a:sym typeface="Symbol" panose="05050102010706020507" pitchFamily="18" charset="2"/>
              </a:rPr>
              <a:t>Algorithms for evaluating relational algebra operations</a:t>
            </a:r>
          </a:p>
          <a:p>
            <a:pPr lvl="1"/>
            <a:r>
              <a:rPr lang="en-US" altLang="en-US" dirty="0">
                <a:ea typeface="MS PGothic" panose="020B0600070205080204" pitchFamily="34" charset="-128"/>
                <a:sym typeface="Symbol" panose="05050102010706020507" pitchFamily="18" charset="2"/>
              </a:rPr>
              <a:t>How to combine algorithms for individual operations in order to evaluate a complete expression</a:t>
            </a:r>
          </a:p>
          <a:p>
            <a:r>
              <a:rPr lang="en-US" altLang="en-US" dirty="0">
                <a:ea typeface="MS PGothic" panose="020B0600070205080204" pitchFamily="34" charset="-128"/>
                <a:sym typeface="Symbol" panose="05050102010706020507" pitchFamily="18" charset="2"/>
              </a:rPr>
              <a:t>In Chapter 16</a:t>
            </a:r>
          </a:p>
          <a:p>
            <a:pPr lvl="1"/>
            <a:r>
              <a:rPr lang="en-US" altLang="en-US" dirty="0">
                <a:ea typeface="MS PGothic" panose="020B0600070205080204" pitchFamily="34" charset="-128"/>
                <a:sym typeface="Symbol" panose="05050102010706020507" pitchFamily="18" charset="2"/>
              </a:rPr>
              <a:t>We study how to optimize queries, that is, how to find an evaluation plan with lowest estimated cost</a:t>
            </a: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15546793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578F1715-B75C-468F-BB66-8D3C20C566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a:t>
            </a:r>
          </a:p>
        </p:txBody>
      </p:sp>
      <p:sp>
        <p:nvSpPr>
          <p:cNvPr id="17411" name="Rectangle 3">
            <a:extLst>
              <a:ext uri="{FF2B5EF4-FFF2-40B4-BE49-F238E27FC236}">
                <a16:creationId xmlns:a16="http://schemas.microsoft.com/office/drawing/2014/main" id="{519F3437-04AB-4B6A-B938-BC4ED1610D52}"/>
              </a:ext>
            </a:extLst>
          </p:cNvPr>
          <p:cNvSpPr>
            <a:spLocks noGrp="1" noChangeArrowheads="1"/>
          </p:cNvSpPr>
          <p:nvPr>
            <p:ph idx="1"/>
          </p:nvPr>
        </p:nvSpPr>
        <p:spPr>
          <a:xfrm>
            <a:off x="1773760" y="853945"/>
            <a:ext cx="5747847" cy="3540590"/>
          </a:xfrm>
        </p:spPr>
        <p:txBody>
          <a:bodyPr/>
          <a:lstStyle/>
          <a:p>
            <a:r>
              <a:rPr lang="en-US" altLang="en-US" dirty="0">
                <a:ea typeface="MS PGothic" panose="020B0600070205080204" pitchFamily="34" charset="-128"/>
              </a:rPr>
              <a:t>Many factors contribute to time cost</a:t>
            </a:r>
          </a:p>
          <a:p>
            <a:pPr lvl="1"/>
            <a:r>
              <a:rPr lang="en-US" altLang="en-US" i="1" dirty="0">
                <a:ea typeface="MS PGothic" panose="020B0600070205080204" pitchFamily="34" charset="-128"/>
              </a:rPr>
              <a:t>disk access, CPU</a:t>
            </a:r>
            <a:r>
              <a:rPr lang="en-US" altLang="en-US" dirty="0">
                <a:ea typeface="MS PGothic" panose="020B0600070205080204" pitchFamily="34" charset="-128"/>
              </a:rPr>
              <a:t>, and network </a:t>
            </a:r>
            <a:r>
              <a:rPr lang="en-US" altLang="en-US" i="1" dirty="0">
                <a:ea typeface="MS PGothic" panose="020B0600070205080204" pitchFamily="34" charset="-128"/>
              </a:rPr>
              <a:t>communication</a:t>
            </a:r>
          </a:p>
          <a:p>
            <a:r>
              <a:rPr lang="en-US" altLang="en-US" dirty="0">
                <a:ea typeface="MS PGothic" panose="020B0600070205080204" pitchFamily="34" charset="-128"/>
              </a:rPr>
              <a:t>Cost can be measured based on </a:t>
            </a:r>
          </a:p>
          <a:p>
            <a:pPr lvl="1"/>
            <a:r>
              <a:rPr lang="en-US" altLang="en-US" b="1" dirty="0">
                <a:solidFill>
                  <a:srgbClr val="002060"/>
                </a:solidFill>
                <a:ea typeface="MS PGothic" panose="020B0600070205080204" pitchFamily="34" charset="-128"/>
              </a:rPr>
              <a:t>response time</a:t>
            </a:r>
            <a:r>
              <a:rPr lang="en-US" altLang="en-US" dirty="0">
                <a:ea typeface="MS PGothic" panose="020B0600070205080204" pitchFamily="34" charset="-128"/>
              </a:rPr>
              <a:t>, i.e. total elapsed time for answering query, or</a:t>
            </a:r>
          </a:p>
          <a:p>
            <a:pPr lvl="1"/>
            <a:r>
              <a:rPr lang="en-US" altLang="en-US" dirty="0">
                <a:ea typeface="MS PGothic" panose="020B0600070205080204" pitchFamily="34" charset="-128"/>
              </a:rPr>
              <a:t>total </a:t>
            </a:r>
            <a:r>
              <a:rPr lang="en-US" altLang="en-US" b="1" dirty="0">
                <a:solidFill>
                  <a:srgbClr val="002060"/>
                </a:solidFill>
                <a:ea typeface="MS PGothic" panose="020B0600070205080204" pitchFamily="34" charset="-128"/>
              </a:rPr>
              <a:t>resource consumption</a:t>
            </a:r>
          </a:p>
          <a:p>
            <a:r>
              <a:rPr lang="en-US" altLang="en-US" dirty="0">
                <a:ea typeface="MS PGothic" panose="020B0600070205080204" pitchFamily="34" charset="-128"/>
              </a:rPr>
              <a:t>We use total resource consumption as cost metric</a:t>
            </a:r>
          </a:p>
          <a:p>
            <a:pPr lvl="1"/>
            <a:r>
              <a:rPr lang="en-US" altLang="en-US" dirty="0">
                <a:ea typeface="MS PGothic" panose="020B0600070205080204" pitchFamily="34" charset="-128"/>
              </a:rPr>
              <a:t>Response time harder to estimate, and minimizing resource consumption is a good idea in a shared database</a:t>
            </a:r>
          </a:p>
          <a:p>
            <a:r>
              <a:rPr lang="en-US" altLang="en-US" dirty="0">
                <a:ea typeface="MS PGothic" panose="020B0600070205080204" pitchFamily="34" charset="-128"/>
              </a:rPr>
              <a:t>We ignore CPU costs for simplicity</a:t>
            </a:r>
          </a:p>
          <a:p>
            <a:pPr lvl="1"/>
            <a:r>
              <a:rPr lang="en-US" altLang="en-US" dirty="0">
                <a:ea typeface="MS PGothic" panose="020B0600070205080204" pitchFamily="34" charset="-128"/>
              </a:rPr>
              <a:t>Real systems do take CPU cost into account</a:t>
            </a:r>
          </a:p>
          <a:p>
            <a:pPr lvl="1"/>
            <a:r>
              <a:rPr lang="en-US" altLang="en-US" dirty="0">
                <a:ea typeface="MS PGothic" panose="020B0600070205080204" pitchFamily="34" charset="-128"/>
              </a:rPr>
              <a:t>Network costs must be considered for parallel systems</a:t>
            </a:r>
          </a:p>
          <a:p>
            <a:r>
              <a:rPr lang="en-US" altLang="en-US" dirty="0">
                <a:ea typeface="MS PGothic" panose="020B0600070205080204" pitchFamily="34" charset="-128"/>
              </a:rPr>
              <a:t>We describe how estimate the cost of each operation</a:t>
            </a:r>
          </a:p>
          <a:p>
            <a:pPr lvl="1"/>
            <a:r>
              <a:rPr lang="en-US" altLang="en-US" dirty="0">
                <a:ea typeface="MS PGothic" panose="020B0600070205080204" pitchFamily="34" charset="-128"/>
              </a:rPr>
              <a:t>We do not include cost to writing output to disk</a:t>
            </a:r>
          </a:p>
          <a:p>
            <a:endParaRPr lang="en-US" altLang="en-US" dirty="0">
              <a:ea typeface="MS PGothic" panose="020B0600070205080204" pitchFamily="34" charset="-128"/>
            </a:endParaRPr>
          </a:p>
          <a:p>
            <a:endParaRPr lang="en-US" altLang="en-US" dirty="0">
              <a:ea typeface="MS PGothic" panose="020B0600070205080204" pitchFamily="34" charset="-128"/>
            </a:endParaRP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315040314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578F1715-B75C-468F-BB66-8D3C20C566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a:t>
            </a:r>
          </a:p>
        </p:txBody>
      </p:sp>
      <p:sp>
        <p:nvSpPr>
          <p:cNvPr id="17411" name="Rectangle 3">
            <a:extLst>
              <a:ext uri="{FF2B5EF4-FFF2-40B4-BE49-F238E27FC236}">
                <a16:creationId xmlns:a16="http://schemas.microsoft.com/office/drawing/2014/main" id="{519F3437-04AB-4B6A-B938-BC4ED1610D52}"/>
              </a:ext>
            </a:extLst>
          </p:cNvPr>
          <p:cNvSpPr>
            <a:spLocks noGrp="1" noChangeArrowheads="1"/>
          </p:cNvSpPr>
          <p:nvPr>
            <p:ph idx="1"/>
          </p:nvPr>
        </p:nvSpPr>
        <p:spPr>
          <a:xfrm>
            <a:off x="1765872" y="826873"/>
            <a:ext cx="5682493" cy="3901538"/>
          </a:xfrm>
        </p:spPr>
        <p:txBody>
          <a:bodyPr/>
          <a:lstStyle/>
          <a:p>
            <a:r>
              <a:rPr lang="en-US" altLang="en-US" dirty="0">
                <a:ea typeface="MS PGothic" panose="020B0600070205080204" pitchFamily="34" charset="-128"/>
              </a:rPr>
              <a:t>Disk cost can be estimated as:</a:t>
            </a:r>
          </a:p>
          <a:p>
            <a:pPr lvl="1"/>
            <a:r>
              <a:rPr lang="en-US" altLang="en-US" dirty="0">
                <a:ea typeface="MS PGothic" panose="020B0600070205080204" pitchFamily="34" charset="-128"/>
              </a:rPr>
              <a:t>Number of seeks             * average-seek-cost</a:t>
            </a:r>
          </a:p>
          <a:p>
            <a:pPr lvl="1"/>
            <a:r>
              <a:rPr lang="en-US" altLang="en-US" dirty="0">
                <a:ea typeface="MS PGothic" panose="020B0600070205080204" pitchFamily="34" charset="-128"/>
              </a:rPr>
              <a:t>Number of blocks read     * average-block-read-cost</a:t>
            </a:r>
          </a:p>
          <a:p>
            <a:pPr lvl="1"/>
            <a:r>
              <a:rPr lang="en-US" altLang="en-US" dirty="0">
                <a:ea typeface="MS PGothic" panose="020B0600070205080204" pitchFamily="34" charset="-128"/>
              </a:rPr>
              <a:t>Number of blocks written * average-block-write-cost</a:t>
            </a:r>
          </a:p>
          <a:p>
            <a:r>
              <a:rPr lang="en-US" altLang="en-US" dirty="0">
                <a:ea typeface="MS PGothic" panose="020B0600070205080204" pitchFamily="34" charset="-128"/>
              </a:rPr>
              <a:t>For simplicity we just use the </a:t>
            </a:r>
            <a:r>
              <a:rPr lang="en-US" altLang="en-US" b="1" dirty="0">
                <a:solidFill>
                  <a:srgbClr val="002060"/>
                </a:solidFill>
                <a:ea typeface="MS PGothic" panose="020B0600070205080204" pitchFamily="34" charset="-128"/>
              </a:rPr>
              <a:t>number of block transfers</a:t>
            </a:r>
            <a:r>
              <a:rPr lang="en-US" altLang="en-US" i="1" dirty="0">
                <a:solidFill>
                  <a:srgbClr val="002060"/>
                </a:solidFill>
                <a:ea typeface="MS PGothic" panose="020B0600070205080204" pitchFamily="34" charset="-128"/>
              </a:rPr>
              <a:t> </a:t>
            </a:r>
            <a:r>
              <a:rPr lang="en-US" altLang="en-US" i="1" dirty="0">
                <a:ea typeface="MS PGothic" panose="020B0600070205080204" pitchFamily="34" charset="-128"/>
              </a:rPr>
              <a:t>from disk and the </a:t>
            </a:r>
            <a:r>
              <a:rPr lang="en-US" altLang="en-US" b="1" dirty="0">
                <a:solidFill>
                  <a:srgbClr val="002060"/>
                </a:solidFill>
                <a:ea typeface="MS PGothic" panose="020B0600070205080204" pitchFamily="34" charset="-128"/>
              </a:rPr>
              <a:t>number of seeks</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as the cost measures</a:t>
            </a:r>
          </a:p>
          <a:p>
            <a:pPr lvl="1"/>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T</a:t>
            </a:r>
            <a:r>
              <a:rPr lang="en-US" altLang="en-US" dirty="0">
                <a:ea typeface="MS PGothic" panose="020B0600070205080204" pitchFamily="34" charset="-128"/>
              </a:rPr>
              <a:t> – time to transfer one block</a:t>
            </a:r>
          </a:p>
          <a:p>
            <a:pPr lvl="2"/>
            <a:r>
              <a:rPr lang="en-US" altLang="en-US" dirty="0">
                <a:ea typeface="MS PGothic" panose="020B0600070205080204" pitchFamily="34" charset="-128"/>
              </a:rPr>
              <a:t>Assuming for simplicity that write cost is same as read cost</a:t>
            </a:r>
          </a:p>
          <a:p>
            <a:pPr lvl="1"/>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S</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 time for one seek</a:t>
            </a:r>
          </a:p>
          <a:p>
            <a:pPr lvl="1"/>
            <a:r>
              <a:rPr lang="en-US" altLang="en-US" dirty="0">
                <a:ea typeface="MS PGothic" panose="020B0600070205080204" pitchFamily="34" charset="-128"/>
              </a:rPr>
              <a:t>Cost for b block transfers plus S seeks</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a:ea typeface="MS PGothic" panose="020B0600070205080204" pitchFamily="34" charset="-128"/>
              </a:rPr>
              <a:t>b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i="1" dirty="0">
                <a:ea typeface="MS PGothic" panose="020B0600070205080204" pitchFamily="34" charset="-128"/>
              </a:rPr>
              <a:t> + S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a:t>
            </a:r>
          </a:p>
          <a:p>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S</a:t>
            </a:r>
            <a:r>
              <a:rPr lang="en-US" altLang="en-US" baseline="-25000" dirty="0">
                <a:ea typeface="MS PGothic" panose="020B0600070205080204" pitchFamily="34" charset="-128"/>
              </a:rPr>
              <a:t> </a:t>
            </a:r>
            <a:r>
              <a:rPr lang="en-US" altLang="en-US" dirty="0">
                <a:solidFill>
                  <a:schemeClr val="accent4"/>
                </a:solidFill>
                <a:ea typeface="MS PGothic" panose="020B0600070205080204" pitchFamily="34" charset="-128"/>
              </a:rPr>
              <a:t>and</a:t>
            </a:r>
            <a:r>
              <a:rPr lang="en-US" altLang="en-US" i="1" dirty="0">
                <a:solidFill>
                  <a:srgbClr val="002060"/>
                </a:solidFill>
                <a:ea typeface="MS PGothic" panose="020B0600070205080204" pitchFamily="34" charset="-128"/>
              </a:rPr>
              <a:t> </a:t>
            </a:r>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T</a:t>
            </a:r>
            <a:r>
              <a:rPr lang="en-US" altLang="en-US" dirty="0">
                <a:ea typeface="MS PGothic" panose="020B0600070205080204" pitchFamily="34" charset="-128"/>
              </a:rPr>
              <a:t> depend on where data is stored; with 4 KB blocks:</a:t>
            </a:r>
          </a:p>
          <a:p>
            <a:pPr lvl="1"/>
            <a:r>
              <a:rPr lang="en-US" altLang="en-US" dirty="0">
                <a:ea typeface="MS PGothic" panose="020B0600070205080204" pitchFamily="34" charset="-128"/>
              </a:rPr>
              <a:t>High end magnetic disk: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4 </a:t>
            </a:r>
            <a:r>
              <a:rPr lang="en-US" altLang="en-US" dirty="0" err="1">
                <a:ea typeface="MS PGothic" panose="020B0600070205080204" pitchFamily="34" charset="-128"/>
              </a:rPr>
              <a:t>msec</a:t>
            </a:r>
            <a:r>
              <a:rPr lang="en-US" altLang="en-US" dirty="0">
                <a:ea typeface="MS PGothic" panose="020B0600070205080204" pitchFamily="34" charset="-128"/>
              </a:rPr>
              <a:t> and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=0.1 </a:t>
            </a:r>
            <a:r>
              <a:rPr lang="en-US" altLang="en-US" dirty="0" err="1">
                <a:ea typeface="MS PGothic" panose="020B0600070205080204" pitchFamily="34" charset="-128"/>
              </a:rPr>
              <a:t>msec</a:t>
            </a:r>
            <a:endParaRPr lang="en-US" altLang="en-US" dirty="0">
              <a:ea typeface="MS PGothic" panose="020B0600070205080204" pitchFamily="34" charset="-128"/>
            </a:endParaRPr>
          </a:p>
          <a:p>
            <a:pPr lvl="1"/>
            <a:r>
              <a:rPr lang="en-US" altLang="en-US" dirty="0">
                <a:ea typeface="MS PGothic" panose="020B0600070205080204" pitchFamily="34" charset="-128"/>
              </a:rPr>
              <a:t>SSD: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20-90 microsec and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 2-10 microsec for 4KB </a:t>
            </a: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274931268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1026">
            <a:extLst>
              <a:ext uri="{FF2B5EF4-FFF2-40B4-BE49-F238E27FC236}">
                <a16:creationId xmlns:a16="http://schemas.microsoft.com/office/drawing/2014/main" id="{A3E1E502-3E9D-494A-A6D9-C6467FFE5D6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 (Cont.)</a:t>
            </a:r>
          </a:p>
        </p:txBody>
      </p:sp>
      <p:sp>
        <p:nvSpPr>
          <p:cNvPr id="21507" name="Rectangle 1027">
            <a:extLst>
              <a:ext uri="{FF2B5EF4-FFF2-40B4-BE49-F238E27FC236}">
                <a16:creationId xmlns:a16="http://schemas.microsoft.com/office/drawing/2014/main" id="{B3CCAC2C-F516-42ED-A047-876AE173F073}"/>
              </a:ext>
            </a:extLst>
          </p:cNvPr>
          <p:cNvSpPr>
            <a:spLocks noGrp="1" noChangeArrowheads="1"/>
          </p:cNvSpPr>
          <p:nvPr>
            <p:ph idx="1"/>
          </p:nvPr>
        </p:nvSpPr>
        <p:spPr>
          <a:xfrm>
            <a:off x="1782193" y="899065"/>
            <a:ext cx="5752730" cy="2304346"/>
          </a:xfrm>
        </p:spPr>
        <p:txBody>
          <a:bodyPr/>
          <a:lstStyle/>
          <a:p>
            <a:r>
              <a:rPr lang="en-US" altLang="en-US" dirty="0">
                <a:ea typeface="MS PGothic" panose="020B0600070205080204" pitchFamily="34" charset="-128"/>
              </a:rPr>
              <a:t>Required data may be buffer resident already, avoiding disk I/O</a:t>
            </a:r>
          </a:p>
          <a:p>
            <a:pPr lvl="1"/>
            <a:r>
              <a:rPr lang="en-US" altLang="en-US" dirty="0">
                <a:ea typeface="MS PGothic" panose="020B0600070205080204" pitchFamily="34" charset="-128"/>
              </a:rPr>
              <a:t>But hard to take into account for cost estimation</a:t>
            </a:r>
          </a:p>
          <a:p>
            <a:r>
              <a:rPr lang="en-US" altLang="en-US" dirty="0">
                <a:ea typeface="MS PGothic" panose="020B0600070205080204" pitchFamily="34" charset="-128"/>
              </a:rPr>
              <a:t>Several algorithms can reduce disk IO by using extra buffer space </a:t>
            </a:r>
          </a:p>
          <a:p>
            <a:pPr lvl="1"/>
            <a:r>
              <a:rPr lang="en-US" altLang="en-US" dirty="0">
                <a:ea typeface="MS PGothic" panose="020B0600070205080204" pitchFamily="34" charset="-128"/>
              </a:rPr>
              <a:t>Amount of real memory available to buffer depends on other concurrent queries and OS processes, known only during execution</a:t>
            </a:r>
          </a:p>
          <a:p>
            <a:r>
              <a:rPr lang="en-US" altLang="en-US" dirty="0">
                <a:ea typeface="MS PGothic" panose="020B0600070205080204" pitchFamily="34" charset="-128"/>
              </a:rPr>
              <a:t>Worst case estimates assume that no data is initially in buffer  and only the minimum amount of memory needed for the operation is available</a:t>
            </a:r>
          </a:p>
          <a:p>
            <a:pPr lvl="1"/>
            <a:r>
              <a:rPr lang="en-US" altLang="en-US" dirty="0">
                <a:ea typeface="MS PGothic" panose="020B0600070205080204" pitchFamily="34" charset="-128"/>
              </a:rPr>
              <a:t>But more optimistic estimates are used in practice</a:t>
            </a: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1889887516"/>
      </p:ext>
    </p:extLst>
  </p:cSld>
  <p:clrMapOvr>
    <a:masterClrMapping/>
  </p:clrMapOvr>
  <p:transition advTm="7472"/>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a:extLst>
              <a:ext uri="{FF2B5EF4-FFF2-40B4-BE49-F238E27FC236}">
                <a16:creationId xmlns:a16="http://schemas.microsoft.com/office/drawing/2014/main" id="{2A8B6523-A6A8-4254-B0A9-DD3FF39C843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 Operation</a:t>
            </a:r>
          </a:p>
        </p:txBody>
      </p:sp>
      <p:sp>
        <p:nvSpPr>
          <p:cNvPr id="33794" name="Rectangle 3">
            <a:extLst>
              <a:ext uri="{FF2B5EF4-FFF2-40B4-BE49-F238E27FC236}">
                <a16:creationId xmlns:a16="http://schemas.microsoft.com/office/drawing/2014/main" id="{A0F4E0A7-8F2E-443D-9EC7-D2F1BB3BAF9F}"/>
              </a:ext>
            </a:extLst>
          </p:cNvPr>
          <p:cNvSpPr>
            <a:spLocks noGrp="1" noChangeArrowheads="1"/>
          </p:cNvSpPr>
          <p:nvPr>
            <p:ph idx="1"/>
          </p:nvPr>
        </p:nvSpPr>
        <p:spPr>
          <a:xfrm>
            <a:off x="1779190" y="899065"/>
            <a:ext cx="5642543" cy="3703014"/>
          </a:xfrm>
        </p:spPr>
        <p:txBody>
          <a:bodyPr/>
          <a:lstStyle/>
          <a:p>
            <a:pPr>
              <a:lnSpc>
                <a:spcPct val="90000"/>
              </a:lnSpc>
            </a:pPr>
            <a:r>
              <a:rPr lang="en-US" altLang="en-US" b="1" dirty="0">
                <a:solidFill>
                  <a:srgbClr val="002060"/>
                </a:solidFill>
                <a:ea typeface="MS PGothic" panose="020B0600070205080204" pitchFamily="34" charset="-128"/>
              </a:rPr>
              <a:t>File scan</a:t>
            </a:r>
            <a:r>
              <a:rPr lang="en-US" altLang="en-US" dirty="0">
                <a:solidFill>
                  <a:srgbClr val="002060"/>
                </a:solidFill>
                <a:ea typeface="MS PGothic" panose="020B0600070205080204" pitchFamily="34" charset="-128"/>
              </a:rPr>
              <a:t> </a:t>
            </a:r>
          </a:p>
          <a:p>
            <a:pPr>
              <a:lnSpc>
                <a:spcPct val="90000"/>
              </a:lnSpc>
            </a:pPr>
            <a:r>
              <a:rPr lang="en-US" altLang="en-US" dirty="0">
                <a:ea typeface="MS PGothic" panose="020B0600070205080204" pitchFamily="34" charset="-128"/>
              </a:rPr>
              <a:t>Algorithm </a:t>
            </a:r>
            <a:r>
              <a:rPr lang="en-US" altLang="en-US" b="1" dirty="0">
                <a:ea typeface="MS PGothic" panose="020B0600070205080204" pitchFamily="34" charset="-128"/>
              </a:rPr>
              <a:t>A1</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linear search</a:t>
            </a:r>
            <a:r>
              <a:rPr lang="en-US" altLang="en-US" dirty="0">
                <a:ea typeface="MS PGothic" panose="020B0600070205080204" pitchFamily="34" charset="-128"/>
              </a:rPr>
              <a:t>).  Scan each file block and test all records to see whether they satisfy the selection condition.</a:t>
            </a:r>
          </a:p>
          <a:p>
            <a:pPr lvl="1">
              <a:lnSpc>
                <a:spcPct val="90000"/>
              </a:lnSpc>
            </a:pPr>
            <a:r>
              <a:rPr lang="en-US" altLang="en-US" dirty="0">
                <a:ea typeface="MS PGothic" panose="020B0600070205080204" pitchFamily="34" charset="-128"/>
              </a:rPr>
              <a:t>Cost estimate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dirty="0">
                <a:ea typeface="MS PGothic" panose="020B0600070205080204" pitchFamily="34" charset="-128"/>
              </a:rPr>
              <a:t>block transfers + 1 seek</a:t>
            </a:r>
            <a:endParaRPr lang="en-US" altLang="en-US" i="1" dirty="0">
              <a:ea typeface="MS PGothic" panose="020B0600070205080204" pitchFamily="34" charset="-128"/>
            </a:endParaRPr>
          </a:p>
          <a:p>
            <a:pPr lvl="2">
              <a:lnSpc>
                <a:spcPct val="90000"/>
              </a:lnSpc>
            </a:pP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i="1" dirty="0">
                <a:ea typeface="MS PGothic" panose="020B0600070205080204" pitchFamily="34" charset="-128"/>
              </a:rPr>
              <a:t> </a:t>
            </a:r>
            <a:r>
              <a:rPr lang="en-US" altLang="en-US" dirty="0">
                <a:ea typeface="MS PGothic" panose="020B0600070205080204" pitchFamily="34" charset="-128"/>
              </a:rPr>
              <a:t>denotes number of blocks containing records from relation </a:t>
            </a:r>
            <a:r>
              <a:rPr lang="en-US" altLang="en-US" i="1" dirty="0">
                <a:ea typeface="MS PGothic" panose="020B0600070205080204" pitchFamily="34" charset="-128"/>
              </a:rPr>
              <a:t>r</a:t>
            </a:r>
          </a:p>
          <a:p>
            <a:pPr lvl="1">
              <a:lnSpc>
                <a:spcPct val="90000"/>
              </a:lnSpc>
            </a:pPr>
            <a:r>
              <a:rPr lang="en-US" altLang="en-US" dirty="0">
                <a:ea typeface="MS PGothic" panose="020B0600070205080204" pitchFamily="34" charset="-128"/>
              </a:rPr>
              <a:t>If selection is on a key attribute, can stop on finding record</a:t>
            </a:r>
          </a:p>
          <a:p>
            <a:pPr lvl="2">
              <a:lnSpc>
                <a:spcPct val="90000"/>
              </a:lnSpc>
            </a:pPr>
            <a:r>
              <a:rPr lang="en-US" altLang="en-US" dirty="0">
                <a:ea typeface="MS PGothic" panose="020B0600070205080204" pitchFamily="34" charset="-128"/>
              </a:rPr>
              <a:t>cost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dirty="0">
                <a:ea typeface="MS PGothic" panose="020B0600070205080204" pitchFamily="34" charset="-128"/>
              </a:rPr>
              <a:t>/2) block transfers + 1 seek</a:t>
            </a:r>
          </a:p>
          <a:p>
            <a:pPr lvl="1">
              <a:lnSpc>
                <a:spcPct val="90000"/>
              </a:lnSpc>
            </a:pPr>
            <a:r>
              <a:rPr lang="en-US" altLang="en-US" dirty="0">
                <a:ea typeface="MS PGothic" panose="020B0600070205080204" pitchFamily="34" charset="-128"/>
              </a:rPr>
              <a:t>Linear search can be applied regardless of </a:t>
            </a:r>
          </a:p>
          <a:p>
            <a:pPr lvl="2">
              <a:lnSpc>
                <a:spcPct val="90000"/>
              </a:lnSpc>
            </a:pPr>
            <a:r>
              <a:rPr lang="en-US" altLang="en-US" dirty="0">
                <a:ea typeface="MS PGothic" panose="020B0600070205080204" pitchFamily="34" charset="-128"/>
              </a:rPr>
              <a:t>selection condition or</a:t>
            </a:r>
          </a:p>
          <a:p>
            <a:pPr lvl="2">
              <a:lnSpc>
                <a:spcPct val="90000"/>
              </a:lnSpc>
            </a:pPr>
            <a:r>
              <a:rPr lang="en-US" altLang="en-US" dirty="0">
                <a:ea typeface="MS PGothic" panose="020B0600070205080204" pitchFamily="34" charset="-128"/>
              </a:rPr>
              <a:t>ordering of records in the file, or </a:t>
            </a:r>
          </a:p>
          <a:p>
            <a:pPr lvl="2">
              <a:lnSpc>
                <a:spcPct val="90000"/>
              </a:lnSpc>
            </a:pPr>
            <a:r>
              <a:rPr lang="en-US" altLang="en-US" dirty="0">
                <a:ea typeface="MS PGothic" panose="020B0600070205080204" pitchFamily="34" charset="-128"/>
              </a:rPr>
              <a:t>availability of indices</a:t>
            </a:r>
          </a:p>
          <a:p>
            <a:pPr>
              <a:lnSpc>
                <a:spcPct val="90000"/>
              </a:lnSpc>
            </a:pPr>
            <a:r>
              <a:rPr lang="en-US" altLang="en-US" dirty="0">
                <a:ea typeface="MS PGothic" panose="020B0600070205080204" pitchFamily="34" charset="-128"/>
              </a:rPr>
              <a:t>Note: binary search generally does not make sense since data is not stored consecutively</a:t>
            </a:r>
          </a:p>
          <a:p>
            <a:pPr lvl="1">
              <a:lnSpc>
                <a:spcPct val="90000"/>
              </a:lnSpc>
            </a:pPr>
            <a:r>
              <a:rPr lang="en-US" altLang="en-US" dirty="0">
                <a:ea typeface="MS PGothic" panose="020B0600070205080204" pitchFamily="34" charset="-128"/>
              </a:rPr>
              <a:t>except when there is an index available, </a:t>
            </a:r>
          </a:p>
          <a:p>
            <a:pPr lvl="1">
              <a:lnSpc>
                <a:spcPct val="90000"/>
              </a:lnSpc>
            </a:pPr>
            <a:r>
              <a:rPr lang="en-US" altLang="en-US" dirty="0">
                <a:ea typeface="MS PGothic" panose="020B0600070205080204" pitchFamily="34" charset="-128"/>
              </a:rPr>
              <a:t>and binary search requires more seeks than index search</a:t>
            </a:r>
          </a:p>
        </p:txBody>
      </p:sp>
    </p:spTree>
    <p:extLst>
      <p:ext uri="{BB962C8B-B14F-4D97-AF65-F5344CB8AC3E}">
        <p14:creationId xmlns:p14="http://schemas.microsoft.com/office/powerpoint/2010/main" val="153630916"/>
      </p:ext>
    </p:extLst>
  </p:cSld>
  <p:clrMapOvr>
    <a:masterClrMapping/>
  </p:clrMapOvr>
  <p:transition advTm="3808"/>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3379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79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79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79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79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79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794">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794">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79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369C0E0E-12BB-4241-BE56-69B9C34C5D4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Using Indices</a:t>
            </a:r>
          </a:p>
        </p:txBody>
      </p:sp>
      <p:sp>
        <p:nvSpPr>
          <p:cNvPr id="316419" name="Rectangle 3">
            <a:extLst>
              <a:ext uri="{FF2B5EF4-FFF2-40B4-BE49-F238E27FC236}">
                <a16:creationId xmlns:a16="http://schemas.microsoft.com/office/drawing/2014/main" id="{69273CB8-BC00-402F-AF16-C1D9F91D07A6}"/>
              </a:ext>
            </a:extLst>
          </p:cNvPr>
          <p:cNvSpPr>
            <a:spLocks noGrp="1" noChangeArrowheads="1"/>
          </p:cNvSpPr>
          <p:nvPr>
            <p:ph idx="1"/>
          </p:nvPr>
        </p:nvSpPr>
        <p:spPr>
          <a:xfrm>
            <a:off x="1768876" y="871993"/>
            <a:ext cx="5712781" cy="2674317"/>
          </a:xfrm>
        </p:spPr>
        <p:txBody>
          <a:bodyPr/>
          <a:lstStyle/>
          <a:p>
            <a:r>
              <a:rPr lang="en-US" altLang="en-US" b="1" dirty="0">
                <a:solidFill>
                  <a:srgbClr val="002060"/>
                </a:solidFill>
                <a:ea typeface="MS PGothic" panose="020B0600070205080204" pitchFamily="34" charset="-128"/>
              </a:rPr>
              <a:t>Index scan </a:t>
            </a:r>
            <a:r>
              <a:rPr lang="en-US" altLang="en-US" dirty="0">
                <a:ea typeface="MS PGothic" panose="020B0600070205080204" pitchFamily="34" charset="-128"/>
              </a:rPr>
              <a:t>– search algorithms that use an index</a:t>
            </a:r>
          </a:p>
          <a:p>
            <a:pPr lvl="1"/>
            <a:r>
              <a:rPr lang="en-US" altLang="en-US" dirty="0">
                <a:ea typeface="MS PGothic" panose="020B0600070205080204" pitchFamily="34" charset="-128"/>
              </a:rPr>
              <a:t>selection condition must be on search-key of index.</a:t>
            </a:r>
          </a:p>
          <a:p>
            <a:r>
              <a:rPr lang="en-US" altLang="en-US" b="1" dirty="0">
                <a:ea typeface="MS PGothic" panose="020B0600070205080204" pitchFamily="34" charset="-128"/>
              </a:rPr>
              <a:t>A2 </a:t>
            </a:r>
            <a:r>
              <a:rPr lang="en-US" altLang="en-US" dirty="0">
                <a:ea typeface="MS PGothic" panose="020B0600070205080204" pitchFamily="34" charset="-128"/>
              </a:rPr>
              <a:t>(</a:t>
            </a:r>
            <a:r>
              <a:rPr lang="en-US" altLang="en-US" b="1" dirty="0">
                <a:solidFill>
                  <a:srgbClr val="002060"/>
                </a:solidFill>
                <a:ea typeface="MS PGothic" panose="020B0600070205080204" pitchFamily="34" charset="-128"/>
              </a:rPr>
              <a:t>clustering index, equality on key</a:t>
            </a:r>
            <a:r>
              <a:rPr lang="en-US" altLang="en-US" dirty="0">
                <a:ea typeface="MS PGothic" panose="020B0600070205080204" pitchFamily="34" charset="-128"/>
              </a:rPr>
              <a:t>).  Retrieve a single record that satisfies the corresponding equality condition  </a:t>
            </a:r>
          </a:p>
          <a:p>
            <a:pPr lvl="1"/>
            <a:r>
              <a:rPr lang="en-US" altLang="en-US" i="1" dirty="0">
                <a:ea typeface="MS PGothic" panose="020B0600070205080204" pitchFamily="34" charset="-128"/>
              </a:rPr>
              <a:t>Cost</a:t>
            </a:r>
            <a:r>
              <a:rPr lang="en-US" altLang="en-US" dirty="0">
                <a:ea typeface="MS PGothic" panose="020B0600070205080204" pitchFamily="34" charset="-128"/>
              </a:rPr>
              <a:t> = (</a:t>
            </a:r>
            <a:r>
              <a:rPr lang="en-US" altLang="en-US" i="1" dirty="0">
                <a:ea typeface="MS PGothic" panose="020B0600070205080204" pitchFamily="34" charset="-128"/>
              </a:rPr>
              <a:t>h</a:t>
            </a:r>
            <a:r>
              <a:rPr lang="en-US" altLang="en-US" i="1" baseline="-25000" dirty="0">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+ 1)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endParaRPr lang="en-US" altLang="en-US" dirty="0">
              <a:ea typeface="MS PGothic" panose="020B0600070205080204" pitchFamily="34" charset="-128"/>
            </a:endParaRPr>
          </a:p>
          <a:p>
            <a:r>
              <a:rPr lang="en-US" altLang="en-US" b="1" dirty="0">
                <a:ea typeface="MS PGothic" panose="020B0600070205080204" pitchFamily="34" charset="-128"/>
              </a:rPr>
              <a:t>A3 </a:t>
            </a:r>
            <a:r>
              <a:rPr lang="en-US" altLang="en-US" dirty="0">
                <a:ea typeface="MS PGothic" panose="020B0600070205080204" pitchFamily="34" charset="-128"/>
              </a:rPr>
              <a:t>(</a:t>
            </a:r>
            <a:r>
              <a:rPr lang="en-US" altLang="en-US" b="1" dirty="0">
                <a:solidFill>
                  <a:srgbClr val="002060"/>
                </a:solidFill>
                <a:ea typeface="MS PGothic" panose="020B0600070205080204" pitchFamily="34" charset="-128"/>
              </a:rPr>
              <a:t>clustering index, equality on </a:t>
            </a:r>
            <a:r>
              <a:rPr lang="en-US" altLang="en-US" b="1" dirty="0" err="1">
                <a:solidFill>
                  <a:srgbClr val="002060"/>
                </a:solidFill>
                <a:ea typeface="MS PGothic" panose="020B0600070205080204" pitchFamily="34" charset="-128"/>
              </a:rPr>
              <a:t>nonkey</a:t>
            </a:r>
            <a:r>
              <a:rPr lang="en-US" altLang="en-US" dirty="0">
                <a:ea typeface="MS PGothic" panose="020B0600070205080204" pitchFamily="34" charset="-128"/>
              </a:rPr>
              <a:t>)</a:t>
            </a:r>
            <a:r>
              <a:rPr lang="en-US" altLang="en-US" i="1" dirty="0">
                <a:ea typeface="MS PGothic" panose="020B0600070205080204" pitchFamily="34" charset="-128"/>
              </a:rPr>
              <a:t> </a:t>
            </a:r>
            <a:r>
              <a:rPr lang="en-US" altLang="en-US" dirty="0">
                <a:ea typeface="MS PGothic" panose="020B0600070205080204" pitchFamily="34" charset="-128"/>
              </a:rPr>
              <a:t>Retrieve multiple records. </a:t>
            </a:r>
          </a:p>
          <a:p>
            <a:pPr lvl="1"/>
            <a:r>
              <a:rPr lang="en-US" altLang="en-US" dirty="0">
                <a:ea typeface="MS PGothic" panose="020B0600070205080204" pitchFamily="34" charset="-128"/>
              </a:rPr>
              <a:t>Records will be on consecutive blocks</a:t>
            </a:r>
          </a:p>
          <a:p>
            <a:pPr lvl="2"/>
            <a:r>
              <a:rPr lang="en-US" altLang="en-US" dirty="0">
                <a:ea typeface="MS PGothic" panose="020B0600070205080204" pitchFamily="34" charset="-128"/>
              </a:rPr>
              <a:t>Let b = number of blocks containing matching records</a:t>
            </a:r>
          </a:p>
          <a:p>
            <a:pPr lvl="1"/>
            <a:r>
              <a:rPr lang="en-US" altLang="en-US" i="1" dirty="0">
                <a:ea typeface="MS PGothic" panose="020B0600070205080204" pitchFamily="34" charset="-128"/>
              </a:rPr>
              <a:t>Cost</a:t>
            </a:r>
            <a:r>
              <a:rPr lang="en-US" altLang="en-US" dirty="0">
                <a:ea typeface="MS PGothic" panose="020B0600070205080204" pitchFamily="34" charset="-128"/>
              </a:rPr>
              <a:t> = </a:t>
            </a:r>
            <a:r>
              <a:rPr lang="en-US" altLang="en-US" i="1" dirty="0">
                <a:ea typeface="MS PGothic" panose="020B0600070205080204" pitchFamily="34" charset="-128"/>
              </a:rPr>
              <a:t>h</a:t>
            </a:r>
            <a:r>
              <a:rPr lang="en-US" altLang="en-US" i="1" baseline="-25000" dirty="0">
                <a:ea typeface="MS PGothic" panose="020B0600070205080204" pitchFamily="34" charset="-128"/>
              </a:rPr>
              <a:t>i</a:t>
            </a:r>
            <a:r>
              <a:rPr lang="en-US" altLang="en-US" i="1" dirty="0">
                <a:ea typeface="MS PGothic" panose="020B0600070205080204" pitchFamily="34" charset="-128"/>
              </a:rPr>
              <a:t>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rPr>
              <a:t> </a:t>
            </a:r>
            <a:r>
              <a:rPr lang="en-US" altLang="en-US" dirty="0">
                <a:ea typeface="MS PGothic" panose="020B0600070205080204" pitchFamily="34" charset="-128"/>
              </a:rPr>
              <a:t>+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 b</a:t>
            </a:r>
            <a:endParaRPr lang="en-US" altLang="en-US" i="1" dirty="0">
              <a:ea typeface="MS PGothic" panose="020B0600070205080204" pitchFamily="34" charset="-128"/>
            </a:endParaRPr>
          </a:p>
        </p:txBody>
      </p:sp>
    </p:spTree>
    <p:extLst>
      <p:ext uri="{BB962C8B-B14F-4D97-AF65-F5344CB8AC3E}">
        <p14:creationId xmlns:p14="http://schemas.microsoft.com/office/powerpoint/2010/main" val="34341523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641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641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6419">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6419">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6419">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6419">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6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669527DF-FFDC-4C5E-AEAD-2E439565E11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Using Indices</a:t>
            </a:r>
          </a:p>
        </p:txBody>
      </p:sp>
      <p:sp>
        <p:nvSpPr>
          <p:cNvPr id="316419" name="Rectangle 3">
            <a:extLst>
              <a:ext uri="{FF2B5EF4-FFF2-40B4-BE49-F238E27FC236}">
                <a16:creationId xmlns:a16="http://schemas.microsoft.com/office/drawing/2014/main" id="{7DB53E9F-8A74-4C7D-8CBA-255265F636D5}"/>
              </a:ext>
            </a:extLst>
          </p:cNvPr>
          <p:cNvSpPr>
            <a:spLocks noGrp="1" noChangeArrowheads="1"/>
          </p:cNvSpPr>
          <p:nvPr>
            <p:ph idx="1"/>
          </p:nvPr>
        </p:nvSpPr>
        <p:spPr>
          <a:xfrm>
            <a:off x="1775535" y="871993"/>
            <a:ext cx="5810376" cy="2394581"/>
          </a:xfrm>
        </p:spPr>
        <p:txBody>
          <a:bodyPr/>
          <a:lstStyle/>
          <a:p>
            <a:r>
              <a:rPr lang="en-US" altLang="en-US" b="1" dirty="0">
                <a:ea typeface="MS PGothic" panose="020B0600070205080204" pitchFamily="34" charset="-128"/>
              </a:rPr>
              <a:t>A4</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secondary index, equality on key/non-key</a:t>
            </a:r>
            <a:r>
              <a:rPr lang="en-US" altLang="en-US" dirty="0">
                <a:ea typeface="MS PGothic" panose="020B0600070205080204" pitchFamily="34" charset="-128"/>
              </a:rPr>
              <a:t>)</a:t>
            </a:r>
            <a:r>
              <a:rPr lang="en-US" altLang="en-US" i="1" dirty="0">
                <a:ea typeface="MS PGothic" panose="020B0600070205080204" pitchFamily="34" charset="-128"/>
              </a:rPr>
              <a:t>.</a:t>
            </a:r>
            <a:endParaRPr lang="en-US" altLang="en-US" dirty="0">
              <a:ea typeface="MS PGothic" panose="020B0600070205080204" pitchFamily="34" charset="-128"/>
            </a:endParaRPr>
          </a:p>
          <a:p>
            <a:pPr lvl="1"/>
            <a:r>
              <a:rPr lang="en-US" altLang="en-US" dirty="0">
                <a:ea typeface="MS PGothic" panose="020B0600070205080204" pitchFamily="34" charset="-128"/>
              </a:rPr>
              <a:t>Retrieve a single record if the search-key is a candidate key</a:t>
            </a:r>
          </a:p>
          <a:p>
            <a:pPr lvl="2"/>
            <a:r>
              <a:rPr lang="en-US" altLang="en-US" i="1" dirty="0">
                <a:ea typeface="MS PGothic" panose="020B0600070205080204" pitchFamily="34" charset="-128"/>
              </a:rPr>
              <a:t>Cost = (h</a:t>
            </a:r>
            <a:r>
              <a:rPr lang="en-US" altLang="en-US" i="1" baseline="-25000" dirty="0">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+ 1)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endParaRPr lang="en-US" altLang="en-US" dirty="0">
              <a:ea typeface="MS PGothic" panose="020B0600070205080204" pitchFamily="34" charset="-128"/>
            </a:endParaRPr>
          </a:p>
          <a:p>
            <a:pPr lvl="1"/>
            <a:r>
              <a:rPr lang="en-US" altLang="en-US" dirty="0">
                <a:ea typeface="MS PGothic" panose="020B0600070205080204" pitchFamily="34" charset="-128"/>
              </a:rPr>
              <a:t>Retrieve multiple records if search-key is not a candidate key</a:t>
            </a:r>
          </a:p>
          <a:p>
            <a:pPr lvl="2"/>
            <a:r>
              <a:rPr lang="en-US" altLang="en-US" dirty="0">
                <a:ea typeface="MS PGothic" panose="020B0600070205080204" pitchFamily="34" charset="-128"/>
              </a:rPr>
              <a:t>each of </a:t>
            </a:r>
            <a:r>
              <a:rPr lang="en-US" altLang="en-US" i="1" dirty="0">
                <a:ea typeface="MS PGothic" panose="020B0600070205080204" pitchFamily="34" charset="-128"/>
              </a:rPr>
              <a:t>n</a:t>
            </a:r>
            <a:r>
              <a:rPr lang="en-US" altLang="en-US" dirty="0">
                <a:ea typeface="MS PGothic" panose="020B0600070205080204" pitchFamily="34" charset="-128"/>
              </a:rPr>
              <a:t> matching records may be on a different block  </a:t>
            </a:r>
          </a:p>
          <a:p>
            <a:pPr lvl="2"/>
            <a:r>
              <a:rPr lang="en-US" altLang="en-US" dirty="0">
                <a:ea typeface="MS PGothic" panose="020B0600070205080204" pitchFamily="34" charset="-128"/>
              </a:rPr>
              <a:t>Cost =  (</a:t>
            </a:r>
            <a:r>
              <a:rPr lang="en-US" altLang="en-US" i="1" dirty="0">
                <a:ea typeface="MS PGothic" panose="020B0600070205080204" pitchFamily="34" charset="-128"/>
              </a:rPr>
              <a:t>h</a:t>
            </a:r>
            <a:r>
              <a:rPr lang="en-US" altLang="en-US" i="1" baseline="-25000" dirty="0">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 </a:t>
            </a:r>
            <a:r>
              <a:rPr lang="en-US" altLang="en-US" i="1" dirty="0">
                <a:ea typeface="MS PGothic" panose="020B0600070205080204" pitchFamily="34" charset="-128"/>
              </a:rPr>
              <a:t>n)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rPr>
              <a:t> </a:t>
            </a:r>
          </a:p>
          <a:p>
            <a:pPr lvl="3"/>
            <a:r>
              <a:rPr lang="en-US" altLang="en-US" dirty="0">
                <a:ea typeface="MS PGothic" panose="020B0600070205080204" pitchFamily="34" charset="-128"/>
              </a:rPr>
              <a:t>Can be very expensive!</a:t>
            </a:r>
          </a:p>
        </p:txBody>
      </p:sp>
    </p:spTree>
    <p:extLst>
      <p:ext uri="{BB962C8B-B14F-4D97-AF65-F5344CB8AC3E}">
        <p14:creationId xmlns:p14="http://schemas.microsoft.com/office/powerpoint/2010/main" val="3655256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64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6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641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64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64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64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purl.org/dc/terms/"/>
    <ds:schemaRef ds:uri="http://purl.org/dc/elements/1.1/"/>
    <ds:schemaRef ds:uri="http://purl.org/dc/dcmitype/"/>
    <ds:schemaRef ds:uri="http://schemas.openxmlformats.org/package/2006/metadata/core-properties"/>
    <ds:schemaRef ds:uri="http://schemas.microsoft.com/office/2006/documentManagement/types"/>
    <ds:schemaRef ds:uri="http://schemas.microsoft.com/office/2006/metadata/properties"/>
    <ds:schemaRef ds:uri="http://www.w3.org/XML/1998/namespace"/>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10631</TotalTime>
  <Words>13341</Words>
  <Application>Microsoft Macintosh PowerPoint</Application>
  <PresentationFormat>On-screen Show (16:9)</PresentationFormat>
  <Paragraphs>1263</Paragraphs>
  <Slides>150</Slides>
  <Notes>117</Notes>
  <HiddenSlides>10</HiddenSlides>
  <MMClips>0</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1</vt:i4>
      </vt:variant>
      <vt:variant>
        <vt:lpstr>Slide Titles</vt:lpstr>
      </vt:variant>
      <vt:variant>
        <vt:i4>150</vt:i4>
      </vt:variant>
    </vt:vector>
  </HeadingPairs>
  <TitlesOfParts>
    <vt:vector size="165" baseType="lpstr">
      <vt:lpstr>Amazon Ember</vt:lpstr>
      <vt:lpstr>Arial</vt:lpstr>
      <vt:lpstr>Calibri</vt:lpstr>
      <vt:lpstr>Century Schoolbook</vt:lpstr>
      <vt:lpstr>Helvetica</vt:lpstr>
      <vt:lpstr>Monotype Sorts</vt:lpstr>
      <vt:lpstr>Museo Sans For Dell</vt:lpstr>
      <vt:lpstr>Times New Roman</vt:lpstr>
      <vt:lpstr>Webdings</vt:lpstr>
      <vt:lpstr>Wingdings</vt:lpstr>
      <vt:lpstr>Office Theme</vt:lpstr>
      <vt:lpstr>4_db-5-grey</vt:lpstr>
      <vt:lpstr>5_db-5-grey</vt:lpstr>
      <vt:lpstr>db</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Column-Oriented Storage</vt:lpstr>
      <vt:lpstr>Columnar Representation</vt:lpstr>
      <vt:lpstr>Columnar File Representation</vt:lpstr>
      <vt:lpstr>Storage Access</vt:lpstr>
      <vt:lpstr>The Logical Concept</vt:lpstr>
      <vt:lpstr>Buffer Manager</vt:lpstr>
      <vt:lpstr>Buffer Manager</vt:lpstr>
      <vt:lpstr>Buffer-Replacement Policies</vt:lpstr>
      <vt:lpstr>Buffer-Replacement Policies (Cont.)</vt:lpstr>
      <vt:lpstr>Replacement Policy</vt:lpstr>
      <vt:lpstr>The “Clock Algorithm”</vt:lpstr>
      <vt:lpstr>Replacement Algorithm</vt:lpstr>
      <vt:lpstr>Optimization of Disk Block Access (Cont.)</vt:lpstr>
      <vt:lpstr>PowerPoint Presentation</vt:lpstr>
      <vt:lpstr>Outline</vt:lpstr>
      <vt:lpstr>Basic Concepts</vt:lpstr>
      <vt:lpstr>Index Evaluation Metrics</vt:lpstr>
      <vt:lpstr>Ordered Indices</vt:lpstr>
      <vt:lpstr>Dense Index Files</vt:lpstr>
      <vt:lpstr>Dense Index Files (Cont.)</vt:lpstr>
      <vt:lpstr>Sparse Index Files</vt:lpstr>
      <vt:lpstr>Sparse Index Files (Cont.)</vt:lpstr>
      <vt:lpstr>Secondary Indices Example</vt:lpstr>
      <vt:lpstr>Clustering vs Nonclustering Indices</vt:lpstr>
      <vt:lpstr>Multilevel Index</vt:lpstr>
      <vt:lpstr>Multilevel Index (Cont.)</vt:lpstr>
      <vt:lpstr>Index Update:  Deletion</vt:lpstr>
      <vt:lpstr>Index Update:  Insertion</vt:lpstr>
      <vt:lpstr>Indices on Multiple Keys</vt:lpstr>
      <vt:lpstr>B+-Tree Index Files</vt:lpstr>
      <vt:lpstr>Example of B+-Tree</vt:lpstr>
      <vt:lpstr>B+-Tree Index Files (Cont.)</vt:lpstr>
      <vt:lpstr>B+-Tree Node Structure</vt:lpstr>
      <vt:lpstr>Leaf Nodes in B+-Trees</vt:lpstr>
      <vt:lpstr>Non-Leaf Nodes in B+-Trees</vt:lpstr>
      <vt:lpstr>Example of B+-tree</vt:lpstr>
      <vt:lpstr>Observations about B+-trees</vt:lpstr>
      <vt:lpstr>Queries on B+-Trees</vt:lpstr>
      <vt:lpstr>Queries on B+-Trees (Cont.)</vt:lpstr>
      <vt:lpstr>Queries on B+-Trees (Cont.)</vt:lpstr>
      <vt:lpstr>Non-Unique Keys</vt:lpstr>
      <vt:lpstr>Updates on B+-Trees:  Insertion</vt:lpstr>
      <vt:lpstr>Updates on B+-Trees:  Insertion (Cont.)</vt:lpstr>
      <vt:lpstr>B+-Tree  Insertion</vt:lpstr>
      <vt:lpstr>B+-Tree  Insertion</vt:lpstr>
      <vt:lpstr>Insertion in B+-Trees (Cont.)</vt:lpstr>
      <vt:lpstr>Examples of B+-Tree Deletion</vt:lpstr>
      <vt:lpstr>Examples of B+-Tree Deletion (Cont.)</vt:lpstr>
      <vt:lpstr>Example of B+-tree Deletion (Cont.)</vt:lpstr>
      <vt:lpstr>Updates on B+-Trees: Deletion</vt:lpstr>
      <vt:lpstr>Updates on B+-Trees:  Deletion</vt:lpstr>
      <vt:lpstr>Complexity of Updates</vt:lpstr>
      <vt:lpstr>Non-Unique Search Keys</vt:lpstr>
      <vt:lpstr>B+-Tree File Organization</vt:lpstr>
      <vt:lpstr>B+-Tree File Organization (Cont.)</vt:lpstr>
      <vt:lpstr>Other Issues in Indexing</vt:lpstr>
      <vt:lpstr>Indexing Strings</vt:lpstr>
      <vt:lpstr>Bulk Loading and Bottom-Up Build</vt:lpstr>
      <vt:lpstr>B-Tree Index Files</vt:lpstr>
      <vt:lpstr>B-Tree Index Files (Cont.)</vt:lpstr>
      <vt:lpstr>B-Tree Index File Example</vt:lpstr>
      <vt:lpstr>Indexing on Flash</vt:lpstr>
      <vt:lpstr>Indexing in Main Memory</vt:lpstr>
      <vt:lpstr>PowerPoint Presentation</vt:lpstr>
      <vt:lpstr>Static Hashing</vt:lpstr>
      <vt:lpstr>Handling of Bucket Overflows</vt:lpstr>
      <vt:lpstr>Handling of Bucket Overflows (Cont.)</vt:lpstr>
      <vt:lpstr>Example of Hash File Organization</vt:lpstr>
      <vt:lpstr>Example of Hash File Organization </vt:lpstr>
      <vt:lpstr>Deficiencies of Static Hashing</vt:lpstr>
      <vt:lpstr>Dynamic Hashing</vt:lpstr>
      <vt:lpstr>Comparison of Ordered Indexing and Hashing</vt:lpstr>
      <vt:lpstr>Multiple-Key Access</vt:lpstr>
      <vt:lpstr>Indices on Multiple Keys</vt:lpstr>
      <vt:lpstr>Indices on Multiple Attributes</vt:lpstr>
      <vt:lpstr>Other Features</vt:lpstr>
      <vt:lpstr>Creation of Indices</vt:lpstr>
      <vt:lpstr>Index Definition in SQL</vt:lpstr>
      <vt:lpstr>PowerPoint Presentation</vt:lpstr>
      <vt:lpstr>PowerPoint Presentation</vt:lpstr>
      <vt:lpstr>Chapter 15:  Query Processing</vt:lpstr>
      <vt:lpstr>Basic Steps in Query Processing</vt:lpstr>
      <vt:lpstr>Basic Steps in Query Processing (Cont.)</vt:lpstr>
      <vt:lpstr>Basic Steps in Query Processing: Optimization</vt:lpstr>
      <vt:lpstr>Basic Steps: Optimization (Cont.)</vt:lpstr>
      <vt:lpstr>Measures of Query Cost</vt:lpstr>
      <vt:lpstr>Measures of Query Cost</vt:lpstr>
      <vt:lpstr>Measures of Query Cost (Cont.)</vt:lpstr>
      <vt:lpstr>Selection Operation</vt:lpstr>
      <vt:lpstr>Selections Using Indices</vt:lpstr>
      <vt:lpstr>Selections Using Indices</vt:lpstr>
      <vt:lpstr>Selections Involving Comparisons</vt:lpstr>
      <vt:lpstr>Implementation of Complex Selections</vt:lpstr>
      <vt:lpstr>Algorithms for Complex Selections</vt:lpstr>
      <vt:lpstr>Bitmap Index Scan</vt:lpstr>
      <vt:lpstr>Sorting</vt:lpstr>
      <vt:lpstr>Example: External Sorting Using Sort-Merge</vt:lpstr>
      <vt:lpstr>External Sort-Merge</vt:lpstr>
      <vt:lpstr>External Sort-Merge (Cont.)</vt:lpstr>
      <vt:lpstr>External Sort-Merge (Cont.)</vt:lpstr>
      <vt:lpstr>External Merge Sort (Cont.)</vt:lpstr>
      <vt:lpstr>External Merge Sort (Cont.)</vt:lpstr>
      <vt:lpstr>Join Operation</vt:lpstr>
      <vt:lpstr>Nested-Loop Join</vt:lpstr>
      <vt:lpstr>Nested-Loop Join (Cont.)</vt:lpstr>
      <vt:lpstr>Block Nested-Loop Join</vt:lpstr>
      <vt:lpstr>Block Nested-Loop Join (Cont.)</vt:lpstr>
      <vt:lpstr>Indexed Nested-Loop Join</vt:lpstr>
      <vt:lpstr>Example of Nested-Loop Join Costs</vt:lpstr>
      <vt:lpstr>Merge-Join</vt:lpstr>
      <vt:lpstr>Merge-Join (Cont.)</vt:lpstr>
      <vt:lpstr>Hash-Join</vt:lpstr>
      <vt:lpstr>Hash-Join (Cont.)</vt:lpstr>
      <vt:lpstr>Hash-Join (Cont.)</vt:lpstr>
      <vt:lpstr>Hash-Join Algorithm</vt:lpstr>
      <vt:lpstr>Hash-Join algorithm (Cont.)</vt:lpstr>
      <vt:lpstr>Handling of Overflows</vt:lpstr>
      <vt:lpstr>Cost of Hash-Join</vt:lpstr>
      <vt:lpstr>Example of Cost of Hash-Join</vt:lpstr>
      <vt:lpstr>Hybrid Hash–Join</vt:lpstr>
      <vt:lpstr>Complex Joins</vt:lpstr>
      <vt:lpstr>Joins over Spatial Data</vt:lpstr>
      <vt:lpstr>Other Operations</vt:lpstr>
      <vt:lpstr>Other Operations : Aggregation</vt:lpstr>
      <vt:lpstr>Other Operations : Set Operations</vt:lpstr>
      <vt:lpstr>Other Operations : Set Operations</vt:lpstr>
      <vt:lpstr>Answering Keyword Queries</vt:lpstr>
      <vt:lpstr>Other Operations : Outer Join</vt:lpstr>
      <vt:lpstr>Other Operations : Outer Join</vt:lpstr>
      <vt:lpstr>Evaluation of Expressions</vt:lpstr>
      <vt:lpstr>Materialization</vt:lpstr>
      <vt:lpstr>Materialization (Cont.)</vt:lpstr>
      <vt:lpstr>Pipelining</vt:lpstr>
      <vt:lpstr>Pipelining (Cont.)</vt:lpstr>
      <vt:lpstr>Pipelining (Cont.)</vt:lpstr>
      <vt:lpstr>Blocking Operations</vt:lpstr>
      <vt:lpstr>Pipeline Stages</vt:lpstr>
      <vt:lpstr>Evaluation Algorithms for Pipelining</vt:lpstr>
      <vt:lpstr>Pipelining for Continuous-Stream Data</vt:lpstr>
      <vt:lpstr>Query Processing in Memory</vt:lpstr>
      <vt:lpstr>Cache Conscious Algorithms</vt:lpstr>
      <vt:lpstr>End of Chapter 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Microsoft Office User</cp:lastModifiedBy>
  <cp:revision>265</cp:revision>
  <dcterms:created xsi:type="dcterms:W3CDTF">2010-04-12T23:12:02Z</dcterms:created>
  <dcterms:modified xsi:type="dcterms:W3CDTF">2020-03-29T15:36:24Z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